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008062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224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3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46392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56748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36000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46392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56748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600" b="0" strike="noStrike" spc="-1">
              <a:solidFill>
                <a:srgbClr val="1C1C1C"/>
              </a:solidFill>
              <a:latin typeface="Source Sans Pro Ligh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360000" cy="41731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600" b="0" strike="noStrike" spc="-1">
              <a:solidFill>
                <a:srgbClr val="1C1C1C"/>
              </a:solidFill>
              <a:latin typeface="Source Sans Pro Ligh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600" b="0" strike="noStrike" spc="-1">
              <a:solidFill>
                <a:srgbClr val="1C1C1C"/>
              </a:solidFill>
              <a:latin typeface="Source Sans Pro Light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346392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6567480" y="19800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36000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346392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6567480" y="4424400"/>
            <a:ext cx="29556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360000" y="360000"/>
            <a:ext cx="9360000" cy="41731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600" b="0" strike="noStrike" spc="-1">
              <a:solidFill>
                <a:srgbClr val="1C1C1C"/>
              </a:solidFill>
              <a:latin typeface="Source Sans Pro Ligh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63760" y="44244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6000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63760" y="1980000"/>
            <a:ext cx="447948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360000" y="4424400"/>
            <a:ext cx="9180000" cy="2232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0" y="180000"/>
            <a:ext cx="9720000" cy="126000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7560000" y="6840000"/>
            <a:ext cx="2520000" cy="54000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900000" y="6840000"/>
            <a:ext cx="6480000" cy="540000"/>
          </a:xfrm>
          <a:prstGeom prst="rect">
            <a:avLst/>
          </a:prstGeom>
          <a:solidFill>
            <a:srgbClr val="BDC3C7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180000" y="6840000"/>
            <a:ext cx="540000" cy="540000"/>
          </a:xfrm>
          <a:prstGeom prst="rect">
            <a:avLst/>
          </a:prstGeom>
          <a:noFill/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360000" y="36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Click to edit the title text format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360000" y="1980000"/>
            <a:ext cx="9180000" cy="468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Click to edit the outline text format</a:t>
            </a:r>
          </a:p>
          <a:p>
            <a:pPr marL="288000" lvl="1">
              <a:spcAft>
                <a:spcPts val="1134"/>
              </a:spcAft>
            </a:pPr>
            <a:r>
              <a:rPr lang="it-IT" sz="2200" b="0" strike="noStrike" spc="-1">
                <a:solidFill>
                  <a:srgbClr val="1C1C1C"/>
                </a:solidFill>
                <a:latin typeface="Source Sans Pro Light"/>
              </a:rPr>
              <a:t>Second Outline Level</a:t>
            </a:r>
          </a:p>
          <a:p>
            <a:pPr marL="576000" lvl="2">
              <a:spcAft>
                <a:spcPts val="850"/>
              </a:spcAft>
            </a:pPr>
            <a:r>
              <a:rPr lang="it-IT" sz="1800" b="0" strike="noStrike" spc="-1">
                <a:solidFill>
                  <a:srgbClr val="1C1C1C"/>
                </a:solidFill>
                <a:latin typeface="Source Sans Pro Light"/>
              </a:rPr>
              <a:t>Third Outline Level</a:t>
            </a:r>
          </a:p>
          <a:p>
            <a:pPr marL="864000" lvl="3">
              <a:spcAft>
                <a:spcPts val="567"/>
              </a:spcAft>
            </a:pPr>
            <a:r>
              <a:rPr lang="it-IT" sz="1600" b="0" strike="noStrike" spc="-1">
                <a:solidFill>
                  <a:srgbClr val="1C1C1C"/>
                </a:solidFill>
                <a:latin typeface="Source Sans Pro Light"/>
              </a:rPr>
              <a:t>Fourth Outline Level</a:t>
            </a:r>
          </a:p>
          <a:p>
            <a:pPr marL="1152000" lvl="4">
              <a:spcAft>
                <a:spcPts val="283"/>
              </a:spcAft>
            </a:pPr>
            <a:r>
              <a:rPr lang="it-IT" sz="1600" b="0" strike="noStrike" spc="-1">
                <a:solidFill>
                  <a:srgbClr val="1C1C1C"/>
                </a:solidFill>
                <a:latin typeface="Source Sans Pro Light"/>
              </a:rPr>
              <a:t>Fifth Outline Level</a:t>
            </a:r>
          </a:p>
          <a:p>
            <a:pPr marL="1440000" lvl="5">
              <a:spcAft>
                <a:spcPts val="283"/>
              </a:spcAft>
            </a:pPr>
            <a:r>
              <a:rPr lang="it-IT" sz="1600" b="0" strike="noStrike" spc="-1">
                <a:solidFill>
                  <a:srgbClr val="1C1C1C"/>
                </a:solidFill>
                <a:latin typeface="Source Sans Pro Light"/>
              </a:rPr>
              <a:t>Sixth Outline Level</a:t>
            </a:r>
          </a:p>
          <a:p>
            <a:pPr marL="1728000" lvl="6">
              <a:spcAft>
                <a:spcPts val="283"/>
              </a:spcAft>
            </a:pPr>
            <a:r>
              <a:rPr lang="it-IT" sz="1600" b="0" strike="noStrike" spc="-1">
                <a:solidFill>
                  <a:srgbClr val="1C1C1C"/>
                </a:solidFill>
                <a:latin typeface="Source Sans Pro Light"/>
              </a:rPr>
              <a:t>Seventh Outline Level</a:t>
            </a:r>
          </a:p>
        </p:txBody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7560000" y="6840000"/>
            <a:ext cx="2340000" cy="521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r"/>
            <a:r>
              <a:rPr lang="it-IT" sz="1800" b="1" strike="noStrike" spc="-1">
                <a:solidFill>
                  <a:srgbClr val="FFFFFF"/>
                </a:solidFill>
                <a:latin typeface="Source Sans Pro Black"/>
              </a:rPr>
              <a:t>&lt;date/time&gt;</a:t>
            </a: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1080000" y="6840000"/>
            <a:ext cx="324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1800" b="1" strike="noStrike" spc="-1">
                <a:solidFill>
                  <a:srgbClr val="FFFFFF"/>
                </a:solidFill>
                <a:latin typeface="Source Sans Pro Black"/>
              </a:rPr>
              <a:t>&lt;footer&gt;</a:t>
            </a:r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180000" y="6840000"/>
            <a:ext cx="54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fld id="{F7FC18A7-20E0-47BC-85D0-AAD8B57A4716}" type="slidenum">
              <a:rPr lang="it-IT" sz="1800" b="1" strike="noStrike" spc="-1">
                <a:solidFill>
                  <a:srgbClr val="FFFFFF"/>
                </a:solidFill>
                <a:latin typeface="Source Sans Pro Black"/>
              </a:rPr>
              <a:t>‹N›</a:t>
            </a:fld>
            <a:endParaRPr lang="it-IT" sz="1800" b="1" strike="noStrike" spc="-1">
              <a:solidFill>
                <a:srgbClr val="FFFFFF"/>
              </a:solidFill>
              <a:latin typeface="Source Sans Pro Black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0" y="3150000"/>
            <a:ext cx="9720000" cy="126000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PlaceHolder 2"/>
          <p:cNvSpPr>
            <a:spLocks noGrp="1"/>
          </p:cNvSpPr>
          <p:nvPr>
            <p:ph type="title"/>
          </p:nvPr>
        </p:nvSpPr>
        <p:spPr>
          <a:xfrm>
            <a:off x="360000" y="3330000"/>
            <a:ext cx="9360000" cy="900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Click to edit the title text format</a:t>
            </a: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40000" y="4680000"/>
            <a:ext cx="9180000" cy="252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Click to edit the outline text format</a:t>
            </a:r>
          </a:p>
          <a:p>
            <a:pPr marL="288000" lvl="1">
              <a:spcAft>
                <a:spcPts val="1131"/>
              </a:spcAft>
            </a:pPr>
            <a:r>
              <a:rPr lang="it-IT" sz="2200" b="0" strike="noStrike" spc="-1">
                <a:solidFill>
                  <a:srgbClr val="1C1C1C"/>
                </a:solidFill>
                <a:latin typeface="Source Sans Pro Light"/>
              </a:rPr>
              <a:t>Second Outline Level</a:t>
            </a:r>
          </a:p>
          <a:p>
            <a:pPr marL="576000" lvl="2">
              <a:spcAft>
                <a:spcPts val="850"/>
              </a:spcAft>
            </a:pPr>
            <a:r>
              <a:rPr lang="it-IT" sz="1800" b="0" strike="noStrike" spc="-1">
                <a:solidFill>
                  <a:srgbClr val="1C1C1C"/>
                </a:solidFill>
                <a:latin typeface="Source Sans Pro Light"/>
              </a:rPr>
              <a:t>Third Outline Level</a:t>
            </a:r>
          </a:p>
          <a:p>
            <a:pPr marL="864000" lvl="3">
              <a:spcAft>
                <a:spcPts val="567"/>
              </a:spcAft>
            </a:pPr>
            <a:r>
              <a:rPr lang="it-IT" sz="1600" b="0" strike="noStrike" spc="-1">
                <a:solidFill>
                  <a:srgbClr val="1C1C1C"/>
                </a:solidFill>
                <a:latin typeface="Source Sans Pro Light"/>
              </a:rPr>
              <a:t>Fourth Outline Level</a:t>
            </a:r>
          </a:p>
          <a:p>
            <a:pPr marL="1152000" lvl="4">
              <a:spcAft>
                <a:spcPts val="283"/>
              </a:spcAft>
            </a:pPr>
            <a:r>
              <a:rPr lang="it-IT" sz="1600" b="0" strike="noStrike" spc="-1">
                <a:solidFill>
                  <a:srgbClr val="1C1C1C"/>
                </a:solidFill>
                <a:latin typeface="Source Sans Pro Light"/>
              </a:rPr>
              <a:t>Fifth Outline Level</a:t>
            </a:r>
          </a:p>
          <a:p>
            <a:pPr marL="1440000" lvl="5">
              <a:spcAft>
                <a:spcPts val="283"/>
              </a:spcAft>
            </a:pPr>
            <a:r>
              <a:rPr lang="it-IT" sz="1600" b="0" strike="noStrike" spc="-1">
                <a:solidFill>
                  <a:srgbClr val="1C1C1C"/>
                </a:solidFill>
                <a:latin typeface="Source Sans Pro Light"/>
              </a:rPr>
              <a:t>Sixth Outline Level</a:t>
            </a:r>
          </a:p>
          <a:p>
            <a:pPr marL="1728000" lvl="6">
              <a:spcAft>
                <a:spcPts val="283"/>
              </a:spcAft>
            </a:pPr>
            <a:r>
              <a:rPr lang="it-IT" sz="1600" b="0" strike="noStrike" spc="-1">
                <a:solidFill>
                  <a:srgbClr val="1C1C1C"/>
                </a:solidFill>
                <a:latin typeface="Source Sans Pro Light"/>
              </a:rPr>
              <a:t>Seventh Outline Level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dt"/>
          </p:nvPr>
        </p:nvSpPr>
        <p:spPr>
          <a:xfrm>
            <a:off x="7560000" y="6840000"/>
            <a:ext cx="234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800" b="1" strike="noStrike" spc="-1">
                <a:solidFill>
                  <a:srgbClr val="E74C3C"/>
                </a:solidFill>
                <a:latin typeface="Source Sans Pro Black"/>
              </a:rPr>
              <a:t>&lt;date/time&gt;</a:t>
            </a:r>
          </a:p>
        </p:txBody>
      </p:sp>
      <p:sp>
        <p:nvSpPr>
          <p:cNvPr id="49" name="PlaceHolder 5"/>
          <p:cNvSpPr>
            <a:spLocks noGrp="1"/>
          </p:cNvSpPr>
          <p:nvPr>
            <p:ph type="ftr"/>
          </p:nvPr>
        </p:nvSpPr>
        <p:spPr>
          <a:xfrm>
            <a:off x="1080000" y="6840000"/>
            <a:ext cx="324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1800" b="1" strike="noStrike" spc="-1">
                <a:solidFill>
                  <a:srgbClr val="E74C3C"/>
                </a:solidFill>
                <a:latin typeface="Source Sans Pro Black"/>
              </a:rPr>
              <a:t>&lt;footer&gt;</a:t>
            </a:r>
          </a:p>
        </p:txBody>
      </p:sp>
      <p:sp>
        <p:nvSpPr>
          <p:cNvPr id="50" name="PlaceHolder 6"/>
          <p:cNvSpPr>
            <a:spLocks noGrp="1"/>
          </p:cNvSpPr>
          <p:nvPr>
            <p:ph type="sldNum"/>
          </p:nvPr>
        </p:nvSpPr>
        <p:spPr>
          <a:xfrm>
            <a:off x="180000" y="6840000"/>
            <a:ext cx="540000" cy="540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868E4C07-DEAE-476E-A761-358487C8FBD3}" type="slidenum">
              <a:rPr lang="it-IT" sz="1800" b="1" strike="noStrike" spc="-1">
                <a:solidFill>
                  <a:srgbClr val="E74C3C"/>
                </a:solidFill>
                <a:latin typeface="Source Sans Pro Black"/>
              </a:rPr>
              <a:t>‹N›</a:t>
            </a:fld>
            <a:endParaRPr lang="it-IT" sz="1800" b="1" strike="noStrike" spc="-1">
              <a:solidFill>
                <a:srgbClr val="E74C3C"/>
              </a:solidFill>
              <a:latin typeface="Source Sans Pro Black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360000" y="333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DOUBLE DEGREE </a:t>
            </a:r>
            <a:r>
              <a:t/>
            </a:r>
            <a:br/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ENSAM PARISTECH</a:t>
            </a:r>
          </a:p>
        </p:txBody>
      </p:sp>
      <p:sp>
        <p:nvSpPr>
          <p:cNvPr id="88" name="TextShape 2"/>
          <p:cNvSpPr txBox="1"/>
          <p:nvPr/>
        </p:nvSpPr>
        <p:spPr>
          <a:xfrm>
            <a:off x="360000" y="5328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2600" b="1" strike="noStrike" spc="-1">
                <a:solidFill>
                  <a:srgbClr val="000000"/>
                </a:solidFill>
                <a:latin typeface="Source Sans Pro Black"/>
              </a:rPr>
              <a:t>Referente:</a:t>
            </a:r>
            <a:r>
              <a:rPr lang="it-IT" sz="2600" b="0" strike="noStrike" spc="-1">
                <a:solidFill>
                  <a:srgbClr val="000000"/>
                </a:solidFill>
                <a:latin typeface="Source Sans Pro Black"/>
              </a:rPr>
              <a:t> Prof.ssa Cherubini</a:t>
            </a:r>
            <a:r>
              <a:t/>
            </a:r>
            <a:br/>
            <a:r>
              <a:rPr lang="it-IT" sz="2600" b="0" i="1" strike="noStrike" spc="-1">
                <a:solidFill>
                  <a:srgbClr val="000000"/>
                </a:solidFill>
                <a:latin typeface="Source Sans Pro Black"/>
              </a:rPr>
              <a:t>stefania.cherubini@poliba.it</a:t>
            </a:r>
            <a:endParaRPr lang="it-IT" sz="2600" b="1" strike="noStrike" spc="-1">
              <a:solidFill>
                <a:srgbClr val="FFFFFF"/>
              </a:solidFill>
              <a:latin typeface="Source Sans Pro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Master IMCE:  Ingegneria delle macchine per la conversione di energia</a:t>
            </a:r>
            <a:r>
              <a:t/>
            </a:r>
            <a:br/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360000" y="1584000"/>
            <a:ext cx="9180000" cy="507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                                        Esempi di stage</a:t>
            </a:r>
          </a:p>
          <a:p>
            <a:pPr>
              <a:spcAft>
                <a:spcPts val="1142"/>
              </a:spcAft>
            </a:pPr>
            <a:r>
              <a:rPr lang="it-IT" sz="1800" b="0" strike="noStrike" spc="-1">
                <a:solidFill>
                  <a:srgbClr val="1C1C1C"/>
                </a:solidFill>
                <a:latin typeface="Source Sans Pro Semibold"/>
              </a:rPr>
              <a:t>                                                          Simulazione/sperimentazione di flussi in                                                               pompe centrifughe, compressori o turbine</a:t>
            </a:r>
            <a:endParaRPr lang="it-IT" sz="18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pic>
        <p:nvPicPr>
          <p:cNvPr id="112" name="Immagine 111"/>
          <p:cNvPicPr/>
          <p:nvPr/>
        </p:nvPicPr>
        <p:blipFill>
          <a:blip r:embed="rId2"/>
          <a:stretch/>
        </p:blipFill>
        <p:spPr>
          <a:xfrm>
            <a:off x="864000" y="1687320"/>
            <a:ext cx="3219120" cy="2704680"/>
          </a:xfrm>
          <a:prstGeom prst="rect">
            <a:avLst/>
          </a:prstGeom>
          <a:ln>
            <a:noFill/>
          </a:ln>
        </p:spPr>
      </p:pic>
      <p:pic>
        <p:nvPicPr>
          <p:cNvPr id="113" name="Immagine 112"/>
          <p:cNvPicPr/>
          <p:nvPr/>
        </p:nvPicPr>
        <p:blipFill>
          <a:blip r:embed="rId3"/>
          <a:stretch/>
        </p:blipFill>
        <p:spPr>
          <a:xfrm>
            <a:off x="4648320" y="2658240"/>
            <a:ext cx="5287680" cy="3965760"/>
          </a:xfrm>
          <a:prstGeom prst="rect">
            <a:avLst/>
          </a:prstGeom>
          <a:ln>
            <a:noFill/>
          </a:ln>
        </p:spPr>
      </p:pic>
      <p:pic>
        <p:nvPicPr>
          <p:cNvPr id="114" name="Immagine 113"/>
          <p:cNvPicPr/>
          <p:nvPr/>
        </p:nvPicPr>
        <p:blipFill>
          <a:blip r:embed="rId4"/>
          <a:stretch/>
        </p:blipFill>
        <p:spPr>
          <a:xfrm>
            <a:off x="808200" y="4536000"/>
            <a:ext cx="3367800" cy="224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Master MAGIS: Materiali e scienze dell’ingegneria</a:t>
            </a:r>
          </a:p>
        </p:txBody>
      </p:sp>
      <p:sp>
        <p:nvSpPr>
          <p:cNvPr id="116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Obiettivi: </a:t>
            </a: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1C1C1C"/>
                </a:solidFill>
                <a:latin typeface="Source Sans Pro Semibold"/>
              </a:rPr>
              <a:t>Fornire una formazione specializzata sulla meccanica dei materiali, permettendo di  stabilire le relazioni tra il processo industriale, il materiale, la sua microstruttura e le sue proprietà meccaniche per applicazioni industrali avanzate e dei processi innovativi</a:t>
            </a:r>
            <a:endParaRPr lang="it-IT" sz="1800" b="1" strike="noStrike" spc="-1">
              <a:solidFill>
                <a:srgbClr val="1C1C1C"/>
              </a:solidFill>
              <a:latin typeface="Source Sans Pro Semibold"/>
            </a:endParaRP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1C1C1C"/>
                </a:solidFill>
                <a:latin typeface="Source Sans Pro Semibold"/>
              </a:rPr>
              <a:t>Acquisire competenze nella meccanica dei materiali, che si possa applicare a una grande varietà di materiali (polimeri, metalli, compositi, ceramici, elastomeri eccetera) correntemente utilizzati nei processi industriali</a:t>
            </a:r>
            <a:endParaRPr lang="it-IT" sz="18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Possibili sbocchi: </a:t>
            </a: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1C1C1C"/>
                </a:solidFill>
                <a:latin typeface="Source Sans Pro Semibold"/>
              </a:rPr>
              <a:t>Ingegnere R&amp;D in aziende di vario tipo (EDF, Safran, Renault ecc..)</a:t>
            </a:r>
            <a:endParaRPr lang="it-IT" sz="18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Master MAGIS: Materiali e scienze dell’ingegneria</a:t>
            </a:r>
          </a:p>
        </p:txBody>
      </p:sp>
      <p:sp>
        <p:nvSpPr>
          <p:cNvPr id="118" name="TextShape 2"/>
          <p:cNvSpPr txBox="1"/>
          <p:nvPr/>
        </p:nvSpPr>
        <p:spPr>
          <a:xfrm>
            <a:off x="360000" y="1584000"/>
            <a:ext cx="9180000" cy="507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Primo semestre: corsi</a:t>
            </a:r>
          </a:p>
        </p:txBody>
      </p:sp>
      <p:graphicFrame>
        <p:nvGraphicFramePr>
          <p:cNvPr id="119" name="Table 3"/>
          <p:cNvGraphicFramePr/>
          <p:nvPr/>
        </p:nvGraphicFramePr>
        <p:xfrm>
          <a:off x="367560" y="2262960"/>
          <a:ext cx="9216000" cy="4480560"/>
        </p:xfrm>
        <a:graphic>
          <a:graphicData uri="http://schemas.openxmlformats.org/drawingml/2006/table">
            <a:tbl>
              <a:tblPr/>
              <a:tblGrid>
                <a:gridCol w="42256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1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4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24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43440">
                <a:tc>
                  <a:txBody>
                    <a:bodyPr/>
                    <a:lstStyle/>
                    <a:p>
                      <a:r>
                        <a:rPr lang="it-IT" sz="1800" b="1" strike="noStrike" spc="-1">
                          <a:latin typeface="Source Sans Pro"/>
                        </a:rPr>
                        <a:t>Corsi Obbligatori (18 ECTS)</a:t>
                      </a:r>
                      <a:endParaRPr lang="it-IT" sz="1800" b="0" strike="noStrike" spc="-1">
                        <a:latin typeface="Source Sans Pr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Denominazione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CFU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SSD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Tipologia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Materials constitutive equations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Numerical methods for continuum mechanics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Advanced experimental methods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Physical origin of materials behaviour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Affine Integrativa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Research project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 scelta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Scientific communication in foreign language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LIN/12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Ulteriori conoscenze linguistiche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Master MAGIS: Materiali e scienze dell’ingegneria</a:t>
            </a:r>
          </a:p>
        </p:txBody>
      </p:sp>
      <p:sp>
        <p:nvSpPr>
          <p:cNvPr id="121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graphicFrame>
        <p:nvGraphicFramePr>
          <p:cNvPr id="122" name="Table 3"/>
          <p:cNvGraphicFramePr/>
          <p:nvPr/>
        </p:nvGraphicFramePr>
        <p:xfrm>
          <a:off x="155520" y="1601640"/>
          <a:ext cx="9492480" cy="5029200"/>
        </p:xfrm>
        <a:graphic>
          <a:graphicData uri="http://schemas.openxmlformats.org/drawingml/2006/table">
            <a:tbl>
              <a:tblPr/>
              <a:tblGrid>
                <a:gridCol w="522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2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3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584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5680">
                <a:tc>
                  <a:txBody>
                    <a:bodyPr/>
                    <a:lstStyle/>
                    <a:p>
                      <a:r>
                        <a:rPr lang="it-IT" sz="1800" b="1" strike="noStrike" spc="-1">
                          <a:latin typeface="Source Sans Pro"/>
                        </a:rPr>
                        <a:t>ELECTIVE 1: Damage and fracture of materials and structures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CFU</a:t>
                      </a:r>
                      <a:endParaRPr lang="it-IT" sz="1800" b="0" strike="noStrike" spc="-1">
                        <a:latin typeface="Source Sans Pr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12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SSD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Tipologia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Fracture mechanics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Mechanics of materials under impact loading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0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Continuum damage mechanics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0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Chosen complementary course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 scelta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63280">
                <a:tc>
                  <a:txBody>
                    <a:bodyPr/>
                    <a:lstStyle/>
                    <a:p>
                      <a:endParaRPr lang="it-IT" sz="1800" b="0" strike="noStrike" spc="-1">
                        <a:latin typeface="Source Sans Pr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ELECTIVE 2: Metals and alloys processing, advanced methods and innovative processes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strike="noStrike" spc="-1">
                          <a:latin typeface="Source Sans Pro"/>
                        </a:rPr>
                        <a:t> </a:t>
                      </a:r>
                      <a:endParaRPr lang="it-IT" sz="1800" b="0" strike="noStrike" spc="-1">
                        <a:latin typeface="Source Sans Pro"/>
                      </a:endParaRPr>
                    </a:p>
                    <a:p>
                      <a:r>
                        <a:rPr lang="it-IT" sz="1800" b="1" strike="noStrike" spc="-1">
                          <a:latin typeface="Source Sans Pro"/>
                        </a:rPr>
                        <a:t>CFU</a:t>
                      </a:r>
                      <a:endParaRPr lang="it-IT" sz="1800" b="0" strike="noStrike" spc="-1">
                        <a:latin typeface="Source Sans Pro"/>
                      </a:endParaRPr>
                    </a:p>
                    <a:p>
                      <a:r>
                        <a:rPr lang="it-IT" sz="1800" b="1" strike="noStrike" spc="-1">
                          <a:latin typeface="Source Sans Pro"/>
                        </a:rPr>
                        <a:t>12 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6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Solid metal processing, from raw materials to components: physics and mechanics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0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Fluid metal processing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06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Numerical modelling and simulation of metal processing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2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Chosen complementary course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 scelta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Master MAGIS: Materiali e scienze dell’ingegneria</a:t>
            </a:r>
          </a:p>
        </p:txBody>
      </p:sp>
      <p:sp>
        <p:nvSpPr>
          <p:cNvPr id="124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graphicFrame>
        <p:nvGraphicFramePr>
          <p:cNvPr id="125" name="Table 3"/>
          <p:cNvGraphicFramePr/>
          <p:nvPr/>
        </p:nvGraphicFramePr>
        <p:xfrm>
          <a:off x="376200" y="1538280"/>
          <a:ext cx="9281920" cy="5506200"/>
        </p:xfrm>
        <a:graphic>
          <a:graphicData uri="http://schemas.openxmlformats.org/drawingml/2006/table">
            <a:tbl>
              <a:tblPr/>
              <a:tblGrid>
                <a:gridCol w="5333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0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91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5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023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24600">
                <a:tc>
                  <a:txBody>
                    <a:bodyPr/>
                    <a:lstStyle/>
                    <a:p>
                      <a:r>
                        <a:rPr lang="it-IT" sz="1800" b="1" strike="noStrike" spc="-1">
                          <a:latin typeface="Source Sans Pro"/>
                        </a:rPr>
                        <a:t>ELECTIVE 3: Life cycle of polymer and composite materials 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CFU</a:t>
                      </a:r>
                      <a:endParaRPr lang="it-IT" sz="1800" b="0" strike="noStrike" spc="-1">
                        <a:latin typeface="Source Sans Pr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12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SSD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Tipologia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Polymer durability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Affine Integrativa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Polymer processing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Affine Integrativa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The behaviour of polymers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Affine Integrativa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5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Chosen complementary course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 scelta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2760">
                <a:tc gridSpan="2">
                  <a:txBody>
                    <a:bodyPr/>
                    <a:lstStyle/>
                    <a:p>
                      <a:endParaRPr lang="it-IT" sz="1800" b="0" strike="noStrike" spc="-1">
                        <a:latin typeface="Source Sans Pro"/>
                      </a:endParaRPr>
                    </a:p>
                    <a:p>
                      <a:r>
                        <a:rPr lang="it-IT" sz="1800" b="1" strike="noStrike" spc="-1">
                          <a:latin typeface="Source Sans Pro"/>
                        </a:rPr>
                        <a:t>ELECTIVE 4: Machining process and simulation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CFU</a:t>
                      </a:r>
                      <a:endParaRPr lang="it-IT" sz="1800" b="0" strike="noStrike" spc="-1">
                        <a:latin typeface="Source Sans Pr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12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SSD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Tipologia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58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Thermomechanical aspects and simulation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992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Dynamics and experimentation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058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Solid metal processing, from raw materials to components: physics and mechanics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058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Chosen complementary course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 scelta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Master MAGIS: Materiali e scienze dell’ingegneria</a:t>
            </a:r>
          </a:p>
        </p:txBody>
      </p:sp>
      <p:sp>
        <p:nvSpPr>
          <p:cNvPr id="127" name="TextShape 2"/>
          <p:cNvSpPr txBox="1"/>
          <p:nvPr/>
        </p:nvSpPr>
        <p:spPr>
          <a:xfrm>
            <a:off x="360000" y="5112000"/>
            <a:ext cx="9180000" cy="154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Secondo semestre: stage in università o azienda</a:t>
            </a:r>
          </a:p>
          <a:p>
            <a:pPr>
              <a:spcAft>
                <a:spcPts val="1142"/>
              </a:spcAft>
            </a:pPr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18 CFU tesi + 6 Tirocinio + 6 esame a scelta da attività di ricerca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graphicFrame>
        <p:nvGraphicFramePr>
          <p:cNvPr id="128" name="Table 3"/>
          <p:cNvGraphicFramePr/>
          <p:nvPr/>
        </p:nvGraphicFramePr>
        <p:xfrm>
          <a:off x="186480" y="1545120"/>
          <a:ext cx="9354960" cy="3657600"/>
        </p:xfrm>
        <a:graphic>
          <a:graphicData uri="http://schemas.openxmlformats.org/drawingml/2006/table">
            <a:tbl>
              <a:tblPr/>
              <a:tblGrid>
                <a:gridCol w="562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98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01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89920">
                <a:tc>
                  <a:txBody>
                    <a:bodyPr/>
                    <a:lstStyle/>
                    <a:p>
                      <a:r>
                        <a:rPr lang="it-IT" sz="1800" b="1" strike="noStrike" spc="-1">
                          <a:latin typeface="Source Sans Pro"/>
                        </a:rPr>
                        <a:t>COMPLEMENTARY COURSES</a:t>
                      </a:r>
                      <a:endParaRPr lang="it-IT" sz="1800" b="0" strike="noStrike" spc="-1">
                        <a:latin typeface="Source Sans Pro"/>
                      </a:endParaRPr>
                    </a:p>
                    <a:p>
                      <a:r>
                        <a:rPr lang="it-IT" sz="1800" b="1" strike="noStrike" spc="-1">
                          <a:latin typeface="Source Sans Pro"/>
                        </a:rPr>
                        <a:t> (one for each set of elective courses)	</a:t>
                      </a:r>
                      <a:endParaRPr lang="it-IT" sz="1800" b="0" strike="noStrike" spc="-1">
                        <a:latin typeface="Source Sans Pr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CFU 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SSD 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latin typeface="Source Sans Pro"/>
                        </a:rPr>
                        <a:t>Tipologia</a:t>
                      </a: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Continuum damage mechanics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Algorithmic modelling of multiphysic processes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IND/06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Affine Integrativa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Heterogeneous media and large scale behaviours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5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Solid metal processing, from raw materials to components: physics and mechanics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5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Fatigue of materials: mechanics and modelling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IND/14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Caratterizzante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it-IT" sz="18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9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Polymer processing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3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IND/22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latin typeface="Source Sans Pro"/>
                        </a:rPr>
                        <a:t>Affine Integrativa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INFO DI CARATTERE GENERALE</a:t>
            </a:r>
          </a:p>
        </p:txBody>
      </p:sp>
      <p:sp>
        <p:nvSpPr>
          <p:cNvPr id="130" name="TextShape 2"/>
          <p:cNvSpPr txBox="1"/>
          <p:nvPr/>
        </p:nvSpPr>
        <p:spPr>
          <a:xfrm>
            <a:off x="144000" y="1512000"/>
            <a:ext cx="9396000" cy="514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70000"/>
          </a:bodyPr>
          <a:lstStyle/>
          <a:p>
            <a:pPr>
              <a:spcAft>
                <a:spcPts val="1142"/>
              </a:spcAft>
            </a:pPr>
            <a:r>
              <a:rPr lang="it-IT" sz="2200" b="1" strike="noStrike" spc="-1">
                <a:solidFill>
                  <a:srgbClr val="1C1C1C"/>
                </a:solidFill>
                <a:latin typeface="Source Sans Pro Semibold"/>
              </a:rPr>
              <a:t>- Lingua dei corsi:</a:t>
            </a: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 francese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1" strike="noStrike" spc="-1">
                <a:solidFill>
                  <a:srgbClr val="1C1C1C"/>
                </a:solidFill>
                <a:latin typeface="Source Sans Pro Semibold"/>
              </a:rPr>
              <a:t>- Bando per selezione candidati:</a:t>
            </a: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 fine gennaio/inizio febbraio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1" strike="noStrike" spc="-1">
                <a:solidFill>
                  <a:srgbClr val="1C1C1C"/>
                </a:solidFill>
                <a:latin typeface="Source Sans Pro Semibold"/>
              </a:rPr>
              <a:t>- Valutazione:</a:t>
            </a: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 in base a media dei voti (&gt;25) e meriti vari (lingua, voto esami tematici)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1" strike="noStrike" spc="-1">
                <a:solidFill>
                  <a:srgbClr val="1C1C1C"/>
                </a:solidFill>
                <a:latin typeface="Source Sans Pro Semibold"/>
              </a:rPr>
              <a:t>-</a:t>
            </a: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 </a:t>
            </a:r>
            <a:r>
              <a:rPr lang="it-IT" sz="2200" b="1" strike="noStrike" spc="-1">
                <a:solidFill>
                  <a:srgbClr val="1C1C1C"/>
                </a:solidFill>
                <a:latin typeface="Source Sans Pro Semibold"/>
              </a:rPr>
              <a:t>Numero di posti: </a:t>
            </a: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4 per ogni Master (da confermare per MAGIS)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1" strike="noStrike" spc="-1">
                <a:solidFill>
                  <a:srgbClr val="1C1C1C"/>
                </a:solidFill>
                <a:latin typeface="Source Sans Pro Semibold"/>
              </a:rPr>
              <a:t>- Alloggio studentesco: </a:t>
            </a: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fornito 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dall’ENSAM a prezzo abbordabile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1" strike="noStrike" spc="-1">
                <a:solidFill>
                  <a:srgbClr val="1C1C1C"/>
                </a:solidFill>
                <a:latin typeface="Source Sans Pro Semibold"/>
              </a:rPr>
              <a:t>- Costo:</a:t>
            </a: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 nullo con borsa Erasmus. Senza borsa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le tasse ammontano a circa 400 euro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1" strike="noStrike" spc="-1">
                <a:solidFill>
                  <a:srgbClr val="1C1C1C"/>
                </a:solidFill>
                <a:latin typeface="Source Sans Pro Semibold"/>
              </a:rPr>
              <a:t>- Borse ERASMUS:</a:t>
            </a: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 8 disponibili l’anno 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scorso, possibile incremento  a 10-12 posti in 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base alla graduatoria ERASMUS)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1" strike="noStrike" spc="-1">
                <a:solidFill>
                  <a:srgbClr val="1C1C1C"/>
                </a:solidFill>
                <a:latin typeface="Source Sans Pro Semibold"/>
              </a:rPr>
              <a:t>-Altre fonti di finanziamento:</a:t>
            </a: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 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Stage del secondo semestre pagato (circa 500 euro al mese)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200" b="0" strike="noStrike" spc="-1">
                <a:solidFill>
                  <a:srgbClr val="1C1C1C"/>
                </a:solidFill>
                <a:latin typeface="Source Sans Pro Semibold"/>
              </a:rPr>
              <a:t> </a:t>
            </a:r>
            <a:endParaRPr lang="it-IT" sz="22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pic>
        <p:nvPicPr>
          <p:cNvPr id="131" name="Immagine 130"/>
          <p:cNvPicPr/>
          <p:nvPr/>
        </p:nvPicPr>
        <p:blipFill>
          <a:blip r:embed="rId2"/>
          <a:stretch/>
        </p:blipFill>
        <p:spPr>
          <a:xfrm>
            <a:off x="5832000" y="3312000"/>
            <a:ext cx="4032000" cy="266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COSA FARE PER ESSERE AMMESSI</a:t>
            </a:r>
          </a:p>
        </p:txBody>
      </p:sp>
      <p:sp>
        <p:nvSpPr>
          <p:cNvPr id="133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78000"/>
          </a:bodyPr>
          <a:lstStyle/>
          <a:p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1) Dall’inizio di gennaio, controllare sul climeg l’uscita del bando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  <a:p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2) All’uscita del bando, fare domanda seguendo le istruzioni del bando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  <a:p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3) Una volta passate le selezioni, contattare la prof.ssa Cherubini per la compilazione del dossier di iscrizione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  <a:p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4) Contestualmente fare domanda di borsa Erasmus (contattare il referente Prof. Marco Torresi)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  <a:p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5) Verso maggio si riceve l’accettazione ufficiale al Master e si fa domanda per l’alloggio sul sito ciup.fr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  <a:p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6) Fine settembre: inizio dei corsi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  <a:p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7) Novembre/dicembre: scelta degli stage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DOVE</a:t>
            </a:r>
          </a:p>
        </p:txBody>
      </p:sp>
      <p:pic>
        <p:nvPicPr>
          <p:cNvPr id="90" name="Immagine 89"/>
          <p:cNvPicPr/>
          <p:nvPr/>
        </p:nvPicPr>
        <p:blipFill>
          <a:blip r:embed="rId2"/>
          <a:stretch/>
        </p:blipFill>
        <p:spPr>
          <a:xfrm>
            <a:off x="72000" y="3153600"/>
            <a:ext cx="4104000" cy="3542400"/>
          </a:xfrm>
          <a:prstGeom prst="rect">
            <a:avLst/>
          </a:prstGeom>
          <a:ln>
            <a:noFill/>
          </a:ln>
        </p:spPr>
      </p:pic>
      <p:sp>
        <p:nvSpPr>
          <p:cNvPr id="91" name="TextShape 2"/>
          <p:cNvSpPr txBox="1"/>
          <p:nvPr/>
        </p:nvSpPr>
        <p:spPr>
          <a:xfrm>
            <a:off x="88560" y="1516320"/>
            <a:ext cx="5644440" cy="1637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15000"/>
              </a:lnSpc>
            </a:pPr>
            <a:r>
              <a:rPr lang="it-IT" sz="1800" b="0" strike="noStrike" spc="-1">
                <a:latin typeface="Source Sans Pro"/>
              </a:rPr>
              <a:t>- Ecole Nationale Supérieure d’Arts et Métiers,</a:t>
            </a:r>
          </a:p>
          <a:p>
            <a:pPr>
              <a:lnSpc>
                <a:spcPct val="115000"/>
              </a:lnSpc>
            </a:pPr>
            <a:r>
              <a:rPr lang="it-IT" sz="1800" b="0" strike="noStrike" spc="-1">
                <a:latin typeface="Source Sans Pro"/>
              </a:rPr>
              <a:t>una delle migliori ’Ecole d’ingenieur’ francesi</a:t>
            </a:r>
          </a:p>
          <a:p>
            <a:pPr>
              <a:lnSpc>
                <a:spcPct val="115000"/>
              </a:lnSpc>
            </a:pPr>
            <a:r>
              <a:rPr lang="it-IT" sz="1800" b="0" strike="noStrike" spc="-1">
                <a:latin typeface="Source Sans Pro"/>
              </a:rPr>
              <a:t>- Campus universitario in zona centrale a Parigi</a:t>
            </a:r>
          </a:p>
          <a:p>
            <a:pPr>
              <a:lnSpc>
                <a:spcPct val="115000"/>
              </a:lnSpc>
            </a:pPr>
            <a:r>
              <a:rPr lang="it-IT" sz="1800" b="0" strike="noStrike" spc="-1">
                <a:latin typeface="Source Sans Pro"/>
              </a:rPr>
              <a:t>- Primo anno della Magistrale a Bari, il secondo </a:t>
            </a:r>
          </a:p>
          <a:p>
            <a:pPr>
              <a:lnSpc>
                <a:spcPct val="115000"/>
              </a:lnSpc>
            </a:pPr>
            <a:r>
              <a:rPr lang="it-IT" sz="1800" b="0" strike="noStrike" spc="-1">
                <a:latin typeface="Source Sans Pro"/>
              </a:rPr>
              <a:t>a Parigi</a:t>
            </a:r>
          </a:p>
        </p:txBody>
      </p:sp>
      <p:pic>
        <p:nvPicPr>
          <p:cNvPr id="92" name="Immagine 91"/>
          <p:cNvPicPr/>
          <p:nvPr/>
        </p:nvPicPr>
        <p:blipFill>
          <a:blip r:embed="rId3"/>
          <a:stretch/>
        </p:blipFill>
        <p:spPr>
          <a:xfrm>
            <a:off x="5616000" y="1440000"/>
            <a:ext cx="4049640" cy="54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CURRICULA DISPONIBILI</a:t>
            </a:r>
          </a:p>
        </p:txBody>
      </p:sp>
      <p:sp>
        <p:nvSpPr>
          <p:cNvPr id="94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MASTER MFFA </a:t>
            </a:r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(Mécanique des Fluides: Fondements et Applications), indirizzo</a:t>
            </a: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Aerodinamica e Aeroacustica</a:t>
            </a: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MASTER IMCE</a:t>
            </a:r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 (Ingénierie des Machines de Conversion d'Energie), percorso in</a:t>
            </a: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Energetica ed Ambiente</a:t>
            </a: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Master MAGIS </a:t>
            </a:r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(Scienza dei materiali per l’ingegneria):  vari percorsi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Master MFFA</a:t>
            </a:r>
            <a:r>
              <a:t/>
            </a:r>
            <a:br/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Aerodinamica e aeroacustica</a:t>
            </a:r>
          </a:p>
        </p:txBody>
      </p:sp>
      <p:sp>
        <p:nvSpPr>
          <p:cNvPr id="96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r>
              <a:rPr lang="it-IT" sz="2000" b="1" strike="noStrike" spc="-1">
                <a:solidFill>
                  <a:srgbClr val="1C1C1C"/>
                </a:solidFill>
                <a:latin typeface="Arial,Bold"/>
                <a:ea typeface="Arial,Bold"/>
              </a:rPr>
              <a:t>Obiettivi:</a:t>
            </a:r>
            <a:endParaRPr lang="it-IT" sz="2000" b="1" strike="noStrike" spc="-1">
              <a:solidFill>
                <a:srgbClr val="1C1C1C"/>
              </a:solidFill>
              <a:latin typeface="Source Sans Pro Semibold"/>
            </a:endParaRP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600" b="0" strike="noStrike" spc="-1">
                <a:solidFill>
                  <a:srgbClr val="1C1C1C"/>
                </a:solidFill>
                <a:latin typeface="Arial,Bold"/>
                <a:ea typeface="Arial,Bold"/>
              </a:rPr>
              <a:t>Formare alle attività di ricerca fondamentale ed applicata nell’ambito dell’aerodinamica e dell’aeroacustica</a:t>
            </a:r>
            <a:endParaRPr lang="it-IT" sz="1600" b="1" strike="noStrike" spc="-1">
              <a:solidFill>
                <a:srgbClr val="1C1C1C"/>
              </a:solidFill>
              <a:latin typeface="Source Sans Pro Semibold"/>
            </a:endParaRP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600" b="0" strike="noStrike" spc="-1">
                <a:solidFill>
                  <a:srgbClr val="1C1C1C"/>
                </a:solidFill>
                <a:latin typeface="Arial"/>
                <a:ea typeface="Arial"/>
              </a:rPr>
              <a:t>Acquisire una robusta conoscenza dei modelli fisici e dei metodi di simulazione numerica associati ai problemi di aerodinamica ed aeroacustica</a:t>
            </a:r>
            <a:endParaRPr lang="it-IT" sz="1600" b="1" strike="noStrike" spc="-1">
              <a:solidFill>
                <a:srgbClr val="1C1C1C"/>
              </a:solidFill>
              <a:latin typeface="Source Sans Pro Semibold"/>
            </a:endParaRP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600" b="0" strike="noStrike" spc="-1">
                <a:solidFill>
                  <a:srgbClr val="1C1C1C"/>
                </a:solidFill>
                <a:latin typeface="Arial"/>
                <a:ea typeface="Arial"/>
              </a:rPr>
              <a:t>Applicare le conoscenze acquisite nei problemi industriali</a:t>
            </a:r>
            <a:endParaRPr lang="it-IT" sz="1600" b="1" strike="noStrike" spc="-1">
              <a:solidFill>
                <a:srgbClr val="1C1C1C"/>
              </a:solidFill>
              <a:latin typeface="Source Sans Pro Semibold"/>
            </a:endParaRPr>
          </a:p>
          <a:p>
            <a:r>
              <a:rPr lang="it-IT" sz="2000" b="1" strike="noStrike" spc="-1">
                <a:solidFill>
                  <a:srgbClr val="1C1C1C"/>
                </a:solidFill>
                <a:latin typeface="Arial"/>
                <a:ea typeface="Arial"/>
              </a:rPr>
              <a:t>Possibili sbocchi:</a:t>
            </a:r>
            <a:endParaRPr lang="it-IT" sz="2000" b="1" strike="noStrike" spc="-1">
              <a:solidFill>
                <a:srgbClr val="1C1C1C"/>
              </a:solidFill>
              <a:latin typeface="Source Sans Pro Semibold"/>
            </a:endParaRP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600" b="0" strike="noStrike" spc="-1">
                <a:solidFill>
                  <a:srgbClr val="1C1C1C"/>
                </a:solidFill>
                <a:latin typeface="Arial,Bold"/>
                <a:ea typeface="Arial,Bold"/>
              </a:rPr>
              <a:t>Ingegnere R&amp;D in aziende o grandi organismi di ricerca in ambito aeronautico (ONERA, SNECMA, MBDA, Eurocopter, DAssault) automobilistico ( Renault, PSA, équipementiers, SNCF, Alstom), energetico e dei processi industriali (CEA, EDF, Air Liquide, St Gobain)</a:t>
            </a:r>
            <a:endParaRPr lang="it-IT" sz="1600" b="1" strike="noStrike" spc="-1">
              <a:solidFill>
                <a:srgbClr val="1C1C1C"/>
              </a:solidFill>
              <a:latin typeface="Source Sans Pro Semibold"/>
            </a:endParaRP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600" b="0" strike="noStrike" spc="-1">
                <a:solidFill>
                  <a:srgbClr val="1C1C1C"/>
                </a:solidFill>
                <a:latin typeface="Arial,Bold"/>
                <a:ea typeface="Arial,Bold"/>
              </a:rPr>
              <a:t>Ricercatore in grandi organismi di ricerca (università, INRIA, CNR- CNRS)</a:t>
            </a:r>
            <a:endParaRPr lang="it-IT" sz="1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MASTER MFFA</a:t>
            </a:r>
            <a:r>
              <a:t/>
            </a:r>
            <a:br/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Aerodinamica e Aeroacustica</a:t>
            </a:r>
          </a:p>
        </p:txBody>
      </p:sp>
      <p:sp>
        <p:nvSpPr>
          <p:cNvPr id="98" name="TextShape 2"/>
          <p:cNvSpPr txBox="1"/>
          <p:nvPr/>
        </p:nvSpPr>
        <p:spPr>
          <a:xfrm>
            <a:off x="360000" y="1512000"/>
            <a:ext cx="9576000" cy="514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Primo semestre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(da fine settembre a fine febbraio): corsi</a:t>
            </a:r>
          </a:p>
        </p:txBody>
      </p:sp>
      <p:graphicFrame>
        <p:nvGraphicFramePr>
          <p:cNvPr id="99" name="Table 3"/>
          <p:cNvGraphicFramePr/>
          <p:nvPr/>
        </p:nvGraphicFramePr>
        <p:xfrm>
          <a:off x="355320" y="2633760"/>
          <a:ext cx="9294120" cy="4245480"/>
        </p:xfrm>
        <a:graphic>
          <a:graphicData uri="http://schemas.openxmlformats.org/drawingml/2006/table">
            <a:tbl>
              <a:tblPr/>
              <a:tblGrid>
                <a:gridCol w="4655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9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67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23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239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it-IT" sz="1800" b="0" strike="noStrike" spc="-1">
                        <a:latin typeface="Source Sans Pro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</a:rPr>
                        <a:t>30  CFU Obbligatori: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Denominazione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n. CFU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SSD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Tipologia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Aerodinamica</a:t>
                      </a:r>
                      <a:r>
                        <a:rPr lang="it-IT" sz="1200" b="0" i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 (Aérodynamique)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IND/06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Affine Integrativa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Aeroelasticità (</a:t>
                      </a:r>
                      <a:r>
                        <a:rPr lang="it-IT" sz="1200" b="0" i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Aéroélasticité</a:t>
                      </a: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IND/14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Caratterizzante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04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Dinamica e modellazione della turbolenza</a:t>
                      </a:r>
                      <a:endParaRPr lang="it-IT" sz="1200" b="0" strike="noStrike" spc="-1">
                        <a:latin typeface="Source Sans Pro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i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(Dynamique et modélisation de la turbulence)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IND/06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Affine Integrativa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04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Fondamenti di simulazione numerica</a:t>
                      </a:r>
                      <a:endParaRPr lang="it-IT" sz="1200" b="0" strike="noStrike" spc="-1">
                        <a:latin typeface="Source Sans Pro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S_tradnl" sz="1200" b="0" i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(Bases de la simulation numérique)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MAT/08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 scelta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  <a:ea typeface="Times New Roman"/>
                        </a:rPr>
                        <a:t>Francese (</a:t>
                      </a:r>
                      <a:r>
                        <a:rPr lang="it-IT" sz="1200" b="0" i="1" strike="noStrike" spc="-1">
                          <a:latin typeface="Source Sans Pro"/>
                          <a:ea typeface="Times New Roman"/>
                        </a:rPr>
                        <a:t>Français langue étrangère</a:t>
                      </a:r>
                      <a:r>
                        <a:rPr lang="it-IT" sz="1200" b="0" strike="noStrike" spc="-1">
                          <a:latin typeface="Source Sans Pro"/>
                          <a:ea typeface="Times New Roman"/>
                        </a:rPr>
                        <a:t>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Altro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  <a:ea typeface="Times New Roman"/>
                        </a:rPr>
                        <a:t>Instabilità dei flussi comprimibili (</a:t>
                      </a:r>
                      <a:r>
                        <a:rPr lang="it-IT" sz="1200" b="0" i="1" strike="noStrike" spc="-1">
                          <a:latin typeface="Source Sans Pro"/>
                          <a:ea typeface="Times New Roman"/>
                        </a:rPr>
                        <a:t>Instabilités compressibles</a:t>
                      </a:r>
                      <a:r>
                        <a:rPr lang="it-IT" sz="1200" b="0" strike="noStrike" spc="-1">
                          <a:latin typeface="Source Sans Pro"/>
                          <a:ea typeface="Times New Roman"/>
                        </a:rPr>
                        <a:t>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IND/08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Caratterizzante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04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Metodi numerici avanzati</a:t>
                      </a:r>
                      <a:r>
                        <a:rPr lang="fr-FR" sz="1200" b="0" i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 (Méthodes numériques avancées)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MAT/08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 scelta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  <a:ea typeface="Times New Roman"/>
                        </a:rPr>
                        <a:t>Mini-progetto </a:t>
                      </a:r>
                      <a:r>
                        <a:rPr lang="it-IT" sz="1200" b="0" i="1" strike="noStrike" spc="-1">
                          <a:latin typeface="Source Sans Pro"/>
                          <a:ea typeface="Times New Roman"/>
                        </a:rPr>
                        <a:t>(Projet)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IND/08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Caratterizzante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02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  <a:ea typeface="Times New Roman"/>
                        </a:rPr>
                        <a:t>Esame a scelta (da attività di ricerca)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  <a:ea typeface="Times New Roman"/>
                        </a:rPr>
                        <a:t>6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 scelta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MASTER MFFA</a:t>
            </a:r>
            <a:r>
              <a:t/>
            </a:r>
            <a:br/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Aerodinamica e Aeroacustica</a:t>
            </a:r>
          </a:p>
        </p:txBody>
      </p:sp>
      <p:sp>
        <p:nvSpPr>
          <p:cNvPr id="101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80000"/>
          </a:bodyPr>
          <a:lstStyle/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Secondo semestre (da inizio marzo a inizio settembre):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Stage in università o azienda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18 CFU di tesi + 6 di tirocinio (+6 di esame a scelta già conteggiati)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graphicFrame>
        <p:nvGraphicFramePr>
          <p:cNvPr id="102" name="Table 3"/>
          <p:cNvGraphicFramePr/>
          <p:nvPr/>
        </p:nvGraphicFramePr>
        <p:xfrm>
          <a:off x="289080" y="1634040"/>
          <a:ext cx="9431640" cy="3097080"/>
        </p:xfrm>
        <a:graphic>
          <a:graphicData uri="http://schemas.openxmlformats.org/drawingml/2006/table">
            <a:tbl>
              <a:tblPr/>
              <a:tblGrid>
                <a:gridCol w="5964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1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3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1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3640">
                <a:tc>
                  <a:txBody>
                    <a:bodyPr/>
                    <a:lstStyle/>
                    <a:p>
                      <a:r>
                        <a:rPr lang="it-IT" sz="1200" b="0" strike="noStrike" spc="-1">
                          <a:latin typeface="Source Sans Pro"/>
                        </a:rPr>
                        <a:t>6CFU a scelta vincolata tra quelli della lista seguente: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Denominazione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n. CFU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SSD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Tipologia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Aeroacustica  (</a:t>
                      </a:r>
                      <a:r>
                        <a:rPr lang="it-IT" sz="1200" b="0" i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Aéroacoustique</a:t>
                      </a: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IND/06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Affine Integrativa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Acustica in campo libero  (</a:t>
                      </a:r>
                      <a:r>
                        <a:rPr lang="it-IT" sz="1200" b="0" i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Acoustique aérienne</a:t>
                      </a: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IND/06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Affine Integrativa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3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Ottimizzazione e quantificazione delle incertezze</a:t>
                      </a:r>
                      <a:endParaRPr lang="it-IT" sz="1200" b="0" strike="noStrike" spc="-1">
                        <a:latin typeface="Source Sans Pro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(</a:t>
                      </a:r>
                      <a:r>
                        <a:rPr lang="it-IT" sz="1200" b="0" i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Optimisation et quantification des incertitudes</a:t>
                      </a: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IND/13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Caratterizzante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36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Metodi numerici per i flussi incomprimibili</a:t>
                      </a:r>
                      <a:endParaRPr lang="it-IT" sz="1200" b="0" strike="noStrike" spc="-1">
                        <a:latin typeface="Source Sans Pro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(</a:t>
                      </a:r>
                      <a:r>
                        <a:rPr lang="fr-FR" sz="1200" b="0" i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Méthodes numériques pour les écoulements incompressibles</a:t>
                      </a: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IND/06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Affine integrativa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Flussi multi-fase: dinamica di bolle e gocce</a:t>
                      </a:r>
                      <a:endParaRPr lang="it-IT" sz="1200" b="0" strike="noStrike" spc="-1">
                        <a:latin typeface="Source Sans Pro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(</a:t>
                      </a:r>
                      <a:r>
                        <a:rPr lang="fr-FR" sz="1200" b="0" i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Ecoulements multiphasiques: dynamique des bulles et des gouttes</a:t>
                      </a: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)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IND/06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Affine integrativa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Esempi di stage</a:t>
            </a:r>
          </a:p>
        </p:txBody>
      </p:sp>
      <p:pic>
        <p:nvPicPr>
          <p:cNvPr id="104" name="Immagine 103"/>
          <p:cNvPicPr/>
          <p:nvPr/>
        </p:nvPicPr>
        <p:blipFill>
          <a:blip r:embed="rId2"/>
          <a:stretch/>
        </p:blipFill>
        <p:spPr>
          <a:xfrm>
            <a:off x="448920" y="1980000"/>
            <a:ext cx="9001800" cy="468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Master IMCE: Ingegneria delle macchine per la conversione di energia</a:t>
            </a:r>
            <a:r>
              <a:t/>
            </a:r>
            <a:br/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360000" y="1980000"/>
            <a:ext cx="9180000" cy="46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40000"/>
          </a:bodyPr>
          <a:lstStyle/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Obiettivi: </a:t>
            </a: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Acquisire skill specifiche nella concezione e analisi dei flussi nelle turbomacchine (pompe, fan, compressori, turbine, macchine volumetriche, …)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Sviluppare competenze di R&amp;D nei domini energetici e meccanici seguendo un approccio generale di tipo industriale.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Possibili sbocchi: </a:t>
            </a: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Industrie energetiche, ferroviarie, marine, automobilistiche, aeronautiche, di produzione e sviluppo dell’energia petrolifera (Areva, Bouygues, Carrier, EDF, Faurecia, GDF, Blackmer, PSA, Sagem,  Technicatome, Valeo, Rowenta, Valeo, Snecma, y, Renault, Arcelor, SNPE, Saint-Gobain, Snecma, Technip, …)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  <a:p>
            <a:pPr marL="216000" indent="-216000">
              <a:spcAft>
                <a:spcPts val="114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solidFill>
                  <a:srgbClr val="1C1C1C"/>
                </a:solidFill>
                <a:latin typeface="Source Sans Pro Semibold"/>
              </a:rPr>
              <a:t>Ingegnere in laboratori pubblici o privati o centri tecnici industriali</a:t>
            </a:r>
            <a:endParaRPr lang="it-IT" sz="2600" b="1" strike="noStrike" spc="-1">
              <a:solidFill>
                <a:srgbClr val="1C1C1C"/>
              </a:solidFill>
              <a:latin typeface="Source Sans Pro Semibold"/>
            </a:endParaRP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360000" y="360000"/>
            <a:ext cx="9360000" cy="9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it-IT" sz="3200" b="1" strike="noStrike" spc="-1">
                <a:solidFill>
                  <a:srgbClr val="FFFFFF"/>
                </a:solidFill>
                <a:latin typeface="Source Sans Pro Black"/>
              </a:rPr>
              <a:t>Master IMCE:  Ingegneria delle macchine per la conversione di energia</a:t>
            </a:r>
            <a:r>
              <a:t/>
            </a:r>
            <a:br/>
            <a:endParaRPr lang="it-IT" sz="3200" b="1" strike="noStrike" spc="-1">
              <a:solidFill>
                <a:srgbClr val="FFFFFF"/>
              </a:solidFill>
              <a:latin typeface="Source Sans Pro Black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432000" y="1512000"/>
            <a:ext cx="9180000" cy="514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Primo semestre: corsi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Secondo semestre: stage in università o azienda</a:t>
            </a:r>
          </a:p>
          <a:p>
            <a:pPr>
              <a:spcAft>
                <a:spcPts val="1142"/>
              </a:spcAft>
            </a:pPr>
            <a:r>
              <a:rPr lang="it-IT" sz="2600" b="1" strike="noStrike" spc="-1">
                <a:solidFill>
                  <a:srgbClr val="1C1C1C"/>
                </a:solidFill>
                <a:latin typeface="Source Sans Pro Semibold"/>
              </a:rPr>
              <a:t> </a:t>
            </a:r>
            <a:r>
              <a:rPr lang="it-IT" sz="2000" b="0" strike="noStrike" spc="-1">
                <a:solidFill>
                  <a:srgbClr val="1C1C1C"/>
                </a:solidFill>
                <a:latin typeface="Source Sans Pro Semibold"/>
              </a:rPr>
              <a:t>18 CFU di tesi + 6 di tirocinio (+6 di esame a scelta già conteggiati)</a:t>
            </a:r>
            <a:endParaRPr lang="it-IT" sz="2000" b="1" strike="noStrike" spc="-1">
              <a:solidFill>
                <a:srgbClr val="1C1C1C"/>
              </a:solidFill>
              <a:latin typeface="Source Sans Pro Semibold"/>
            </a:endParaRPr>
          </a:p>
        </p:txBody>
      </p:sp>
      <p:graphicFrame>
        <p:nvGraphicFramePr>
          <p:cNvPr id="109" name="Table 3"/>
          <p:cNvGraphicFramePr/>
          <p:nvPr/>
        </p:nvGraphicFramePr>
        <p:xfrm>
          <a:off x="250920" y="1978920"/>
          <a:ext cx="9360000" cy="3396600"/>
        </p:xfrm>
        <a:graphic>
          <a:graphicData uri="http://schemas.openxmlformats.org/drawingml/2006/table">
            <a:tbl>
              <a:tblPr/>
              <a:tblGrid>
                <a:gridCol w="5333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0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95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65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739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</a:rPr>
                        <a:t>36 CFU obbligatori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Denominazione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n. CFU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SSD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Tipologia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96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Fondamenti dell'efficacia energetica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6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IND/09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Caratterizzante 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39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Sistemi reattivi, turbolenza e trasmissione del calore; applicazioni alla propulsione terrestre e aeronautica 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6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IND/09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Caratterizzante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96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Sistemi energetici efficienti</a:t>
                      </a:r>
                      <a:r>
                        <a:rPr lang="fr-FR" sz="1200" b="0" strike="noStrike" spc="-1">
                          <a:latin typeface="Source Sans Pro"/>
                        </a:rPr>
                        <a:t> 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6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</a:rPr>
                        <a:t>IND/09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96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Ottimizzazione delle prestazioni delle turbomacchine 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6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</a:rPr>
                        <a:t>IND/08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</a:rPr>
                        <a:t>Caratterizzante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96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fr-FR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Gestione strategica e lingua straniera</a:t>
                      </a:r>
                      <a:r>
                        <a:rPr lang="fr-FR" sz="1200" b="0" strike="noStrike" spc="-1">
                          <a:latin typeface="Source Sans Pro"/>
                        </a:rPr>
                        <a:t> 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3+3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IND/35-LIN/12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solidFill>
                            <a:srgbClr val="000000"/>
                          </a:solidFill>
                          <a:latin typeface="Source Sans Pro"/>
                          <a:ea typeface="Times New Roman"/>
                        </a:rPr>
                        <a:t>A scelta</a:t>
                      </a:r>
                      <a:endParaRPr lang="it-IT" sz="1200" b="0" strike="noStrike" spc="-1">
                        <a:latin typeface="Source Sans Pro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0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</a:rPr>
                        <a:t>Esame a scelta (da attività di ricerca). 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</a:rPr>
                        <a:t>6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1200" b="0" strike="noStrike" spc="-1">
                          <a:latin typeface="Source Sans Pro"/>
                        </a:rPr>
                        <a:t>A scelta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FDB680F6277FA47A4D75E9E463DF20C" ma:contentTypeVersion="2" ma:contentTypeDescription="Creare un nuovo documento." ma:contentTypeScope="" ma:versionID="fc2778b47613830a445401b8844a4610">
  <xsd:schema xmlns:xsd="http://www.w3.org/2001/XMLSchema" xmlns:xs="http://www.w3.org/2001/XMLSchema" xmlns:p="http://schemas.microsoft.com/office/2006/metadata/properties" xmlns:ns2="f305701e-f742-4fbb-9e90-2d08e2d51f6d" targetNamespace="http://schemas.microsoft.com/office/2006/metadata/properties" ma:root="true" ma:fieldsID="3747733f035e3f76c972c42cf810b72c" ns2:_="">
    <xsd:import namespace="f305701e-f742-4fbb-9e90-2d08e2d51f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5701e-f742-4fbb-9e90-2d08e2d51f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F6FB3F-E276-4050-BA9D-DFC40C0D002D}"/>
</file>

<file path=customXml/itemProps2.xml><?xml version="1.0" encoding="utf-8"?>
<ds:datastoreItem xmlns:ds="http://schemas.openxmlformats.org/officeDocument/2006/customXml" ds:itemID="{F7E58018-3458-4646-87D0-4205F9672025}"/>
</file>

<file path=customXml/itemProps3.xml><?xml version="1.0" encoding="utf-8"?>
<ds:datastoreItem xmlns:ds="http://schemas.openxmlformats.org/officeDocument/2006/customXml" ds:itemID="{BAFDECAF-300C-448E-9826-2E2B16E313A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1426</TotalTime>
  <Words>1406</Words>
  <Application>Microsoft Office PowerPoint</Application>
  <PresentationFormat>Personalizzato</PresentationFormat>
  <Paragraphs>331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17</vt:i4>
      </vt:variant>
    </vt:vector>
  </HeadingPairs>
  <TitlesOfParts>
    <vt:vector size="28" baseType="lpstr">
      <vt:lpstr>Arial</vt:lpstr>
      <vt:lpstr>Arial,Bold</vt:lpstr>
      <vt:lpstr>DejaVu Sans</vt:lpstr>
      <vt:lpstr>Source Sans Pro</vt:lpstr>
      <vt:lpstr>Source Sans Pro Black</vt:lpstr>
      <vt:lpstr>Source Sans Pro Light</vt:lpstr>
      <vt:lpstr>Source Sans Pro Semibold</vt:lpstr>
      <vt:lpstr>Times New Roman</vt:lpstr>
      <vt:lpstr>Wingdings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Alizarin</dc:title>
  <dc:subject/>
  <dc:creator>giannoccaro</dc:creator>
  <dc:description/>
  <cp:lastModifiedBy>Ilaria Giannoccaro</cp:lastModifiedBy>
  <cp:revision>22</cp:revision>
  <dcterms:created xsi:type="dcterms:W3CDTF">2019-10-07T11:01:27Z</dcterms:created>
  <dcterms:modified xsi:type="dcterms:W3CDTF">2020-09-09T10:33:43Z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0x0101002FDB680F6277FA47A4D75E9E463DF20C</vt:lpwstr>
  </property>
</Properties>
</file>