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  <p:sldMasterId id="2147483668" r:id="rId3"/>
    <p:sldMasterId id="2147483670" r:id="rId4"/>
    <p:sldMasterId id="2147483672" r:id="rId5"/>
    <p:sldMasterId id="2147483674" r:id="rId6"/>
  </p:sldMasterIdLst>
  <p:notesMasterIdLst>
    <p:notesMasterId r:id="rId22"/>
  </p:notesMasterIdLst>
  <p:sldIdLst>
    <p:sldId id="275" r:id="rId7"/>
    <p:sldId id="259" r:id="rId8"/>
    <p:sldId id="308" r:id="rId9"/>
    <p:sldId id="310" r:id="rId10"/>
    <p:sldId id="276" r:id="rId11"/>
    <p:sldId id="311" r:id="rId12"/>
    <p:sldId id="312" r:id="rId13"/>
    <p:sldId id="265" r:id="rId14"/>
    <p:sldId id="267" r:id="rId15"/>
    <p:sldId id="269" r:id="rId16"/>
    <p:sldId id="274" r:id="rId17"/>
    <p:sldId id="270" r:id="rId18"/>
    <p:sldId id="271" r:id="rId19"/>
    <p:sldId id="278" r:id="rId20"/>
    <p:sldId id="273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9"/>
    <p:restoredTop sz="94690"/>
  </p:normalViewPr>
  <p:slideViewPr>
    <p:cSldViewPr snapToGrid="0">
      <p:cViewPr varScale="1">
        <p:scale>
          <a:sx n="69" d="100"/>
          <a:sy n="69" d="100"/>
        </p:scale>
        <p:origin x="35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6E293-B868-4E94-84D8-369C4EBA3DED}" type="datetimeFigureOut">
              <a:rPr lang="it-IT" smtClean="0"/>
              <a:t>09/09/2020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37E11-F3AD-4457-B2CD-0164C06487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77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20FDE6E-E9EF-4083-9620-09111AB2EE27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59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ADF58-53C9-467B-8B8A-71F6F2C71C31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5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2E5FA-3C3B-4F5F-A89C-1E39A856AD8B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63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  <a:noFill/>
        </p:spPr>
        <p:txBody>
          <a:bodyPr lIns="92161" tIns="46081" rIns="92161" bIns="46081"/>
          <a:lstStyle/>
          <a:p>
            <a:fld id="{50ADFC79-81B4-40E9-AF19-056F2BA3E5C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161" tIns="46081" rIns="92161" bIns="46081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56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ADFC79-81B4-40E9-AF19-056F2BA3E5C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3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56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1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701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5EFD4-F282-444B-A0B6-B3F012FDBF29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003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CF86D-750A-451F-AA33-73CBA63E3E20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718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CF86D-750A-451F-AA33-73CBA63E3E20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00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CF86D-750A-451F-AA33-73CBA63E3E20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73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8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72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53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07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15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53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07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42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CA437-3EFB-4CC3-9A71-F76109464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706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25DF76-50E1-4475-BD7F-EFA637F8E2DF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9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25DF76-50E1-4475-BD7F-EFA637F8E2DF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25DF76-50E1-4475-BD7F-EFA637F8E2DF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5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25DF76-50E1-4475-BD7F-EFA637F8E2DF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6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25DF76-50E1-4475-BD7F-EFA637F8E2DF}" type="slidenum">
              <a:rPr lang="en-US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1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10" Type="http://schemas.openxmlformats.org/officeDocument/2006/relationships/image" Target="../media/image22.gif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2819400" y="10668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1524000" y="1371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1524000" y="1066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524000" y="1524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5365" name="Picture 8" descr="Splash-screen-backgroun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5552" y="26894"/>
            <a:ext cx="8744191" cy="681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480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Requirements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Admission requirements</a:t>
            </a:r>
            <a:endParaRPr lang="it-IT" dirty="0"/>
          </a:p>
          <a:p>
            <a:pPr lvl="1"/>
            <a:r>
              <a:rPr lang="en-US" dirty="0"/>
              <a:t>Enrollment in M. Sc. Management Engineering </a:t>
            </a:r>
            <a:endParaRPr lang="it-IT" dirty="0"/>
          </a:p>
          <a:p>
            <a:pPr lvl="1"/>
            <a:r>
              <a:rPr lang="en-US" b="1" dirty="0"/>
              <a:t>At least 18 ECTS at the time of application and 48 ECTS before the departure to the US </a:t>
            </a:r>
            <a:endParaRPr lang="it-IT" b="1" dirty="0"/>
          </a:p>
          <a:p>
            <a:pPr lvl="1"/>
            <a:r>
              <a:rPr lang="en-US" dirty="0"/>
              <a:t>Language certificate: at least B2 level</a:t>
            </a:r>
          </a:p>
          <a:p>
            <a:pPr lvl="1"/>
            <a:r>
              <a:rPr lang="en-US" dirty="0"/>
              <a:t>VISA</a:t>
            </a:r>
          </a:p>
          <a:p>
            <a:r>
              <a:rPr lang="en-US" b="1" dirty="0"/>
              <a:t>Learning agreement</a:t>
            </a:r>
            <a:endParaRPr lang="it-IT" dirty="0"/>
          </a:p>
          <a:p>
            <a:pPr lvl="1"/>
            <a:r>
              <a:rPr lang="en-US" dirty="0"/>
              <a:t>The student must prepare a plan of didactic activity (learning agreement), using the ERASMUS+ learning agreement format </a:t>
            </a:r>
          </a:p>
          <a:p>
            <a:pPr lvl="1"/>
            <a:r>
              <a:rPr lang="en-US" dirty="0"/>
              <a:t>It must be coordinated with the program coordinator and approved by the DMMM Board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CF86D-750A-451F-AA33-73CBA63E3E2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920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04865"/>
              </p:ext>
            </p:extLst>
          </p:nvPr>
        </p:nvGraphicFramePr>
        <p:xfrm>
          <a:off x="776942" y="412943"/>
          <a:ext cx="10817412" cy="5622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8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87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4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PoliBa Course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NJIT Course Equivalent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Assembly and Disassembly Processes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MNE 654. Design for Manufacturability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6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Continuous Improvement of Sustainable Manufacturing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IE 673. Total Quality Management (core course)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E-Business Models and Business Intelligence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MRKT 645. Internet Marketing Strategy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Information Systems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MIS 645. Information Systems Principles (core course)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Lean Production and Supply Chain Management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IE 659. Supply Chain Engineering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4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Management Accounting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ACCT 615. Management Accounting (core course)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4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Strategy and Organization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HRM 601. Organizational Behavior (core course)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4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Supply Chain Management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IE 659. Supply Chain Engineering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4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Systems Analysis and Simulation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IE 621. Systems Analysis and Simulation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4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Finance and Business Planning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FIN 610. Global Macro Economics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4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Industrial Logistics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EM 640. Distribution Logistics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4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Innovation Economics and Management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MGMT 620. Management of Technology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4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Operations Management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EM 602. Management Science (core course)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764F60B6-99CA-EB42-AAEE-F5C59AFB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322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Transcript of records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Transcript of records</a:t>
            </a:r>
            <a:endParaRPr lang="it-IT" sz="2400" dirty="0"/>
          </a:p>
          <a:p>
            <a:pPr lvl="1"/>
            <a:r>
              <a:rPr lang="en-US" sz="2000" dirty="0"/>
              <a:t>At the end of the period NJIT provides a transcript of records to certify the student credits</a:t>
            </a:r>
            <a:endParaRPr lang="it-IT" sz="2000" dirty="0"/>
          </a:p>
          <a:p>
            <a:pPr lvl="1"/>
            <a:r>
              <a:rPr lang="en-US" sz="2000" dirty="0"/>
              <a:t>3 courses (6 ECTS each) at the Politecnico di Bari will be transferred with 9 Credits to NJIT</a:t>
            </a:r>
            <a:endParaRPr lang="it-IT" dirty="0"/>
          </a:p>
          <a:p>
            <a:r>
              <a:rPr lang="en-US" sz="2400" b="1" dirty="0"/>
              <a:t>Grading </a:t>
            </a:r>
            <a:r>
              <a:rPr lang="it-IT" sz="2400" b="1" dirty="0"/>
              <a:t>System</a:t>
            </a:r>
            <a:endParaRPr lang="it-IT" sz="2400" dirty="0"/>
          </a:p>
          <a:p>
            <a:pPr marL="0" indent="0">
              <a:buNone/>
            </a:pPr>
            <a:r>
              <a:rPr lang="en-US" dirty="0"/>
              <a:t> </a:t>
            </a:r>
            <a:endParaRPr lang="it-IT" dirty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CF86D-750A-451F-AA33-73CBA63E3E2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098842"/>
              </p:ext>
            </p:extLst>
          </p:nvPr>
        </p:nvGraphicFramePr>
        <p:xfrm>
          <a:off x="1416423" y="3532092"/>
          <a:ext cx="9436847" cy="2713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78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1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29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4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22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NJIT grade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Significance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Points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Poliba grade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2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A = 4.0 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>
                          <a:effectLst/>
                        </a:rPr>
                        <a:t>Excellent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93-100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30 – 30 e lode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22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B+ = 3.5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Good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84-92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27-29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22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B = 3.0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Acceptable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76-83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24-26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2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C+ = 2.5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Marginal Performance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68-75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21-23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22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C = 2.0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Minimum Performance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60-67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18-20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405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Tuition and costs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83235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Tuition and fees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US $ 16.000 (full-time student)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Additional costs: 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lodging/housing (on-campus to the extent available, or off-campus)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food (on-campus meal plans or food allowance)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health insurance fees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transportation;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use of refectories and canteens;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purchase of textbooks and other instructional materials and study aids</a:t>
            </a:r>
          </a:p>
          <a:p>
            <a:endParaRPr lang="en-US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CF86D-750A-451F-AA33-73CBA63E3E2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633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990601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Almost 2,000 students, and nearly 50 percent of first-year students, live on NJIT’s campus in 13 residence communities.  </a:t>
            </a:r>
          </a:p>
          <a:p>
            <a:pPr marL="731520"/>
            <a:endParaRPr lang="en-US" u="sn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731520"/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All residence rooms are fully furnished, air-conditioned, wireless and wired for Internet and cable TV.  Each residence community has common areas and facilities including: study space, community kitchens, laundry rooms, recreational game rooms &amp; lounges, and snack and beverage machines. </a:t>
            </a:r>
            <a:endParaRPr lang="en-US" sz="2400" dirty="0"/>
          </a:p>
        </p:txBody>
      </p:sp>
      <p:pic>
        <p:nvPicPr>
          <p:cNvPr id="1031" name="Picture 7" descr="https://www5.njit.edu/reslife/sites/reslife/files/styles/thumbnail/public/Greek%20Village.jpg?itok=CHe2gkd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2050" y="3457973"/>
            <a:ext cx="17716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www5.njit.edu/reslife/sites/reslife/files/styles/thumbnail/public/Honors.jpg?itok=Xx3M_NJ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599" y="3429000"/>
            <a:ext cx="1775113" cy="11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www5.njit.edu/reslife/sites/reslife/files/styles/thumbnail/public/Oak.jpg?itok=2l55h7B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035" y="4724400"/>
            <a:ext cx="1757364" cy="11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www5.njit.edu/reslife/sites/reslife/files/styles/thumbnail/public/Cypress.jpg?itok=lWR6KEw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1247" y="3429001"/>
            <a:ext cx="1767251" cy="117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s://www5.njit.edu/reslife/sites/reslife/files/styles/thumbnail/public/Lau_01_overview.jpg?itok=tbzogIT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194" y="4724400"/>
            <a:ext cx="1762857" cy="11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28800" y="152400"/>
            <a:ext cx="8229600" cy="6858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On - Campus Housing Options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CC377EFF-28A7-624E-A7EB-22BB0141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776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Applications and Contacts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Academic Program coordinators</a:t>
            </a:r>
            <a:endParaRPr lang="en-US" sz="2800" dirty="0"/>
          </a:p>
          <a:p>
            <a:pPr lvl="1"/>
            <a:r>
              <a:rPr lang="en-US" sz="2800" dirty="0"/>
              <a:t>Prof. Ilaria Giannoccaro, DMMM, </a:t>
            </a:r>
            <a:r>
              <a:rPr lang="en-US" sz="2800" dirty="0" err="1"/>
              <a:t>PoliBa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Prof. Layek Abdel Malek, Department of Mechanical and Industrial Engineering, NJIT </a:t>
            </a:r>
          </a:p>
          <a:p>
            <a:pPr lvl="1"/>
            <a:endParaRPr lang="en-US" sz="2800" b="1" dirty="0"/>
          </a:p>
          <a:p>
            <a:pPr marL="457200" lvl="1" indent="-444500">
              <a:buNone/>
            </a:pPr>
            <a:r>
              <a:rPr lang="en-US" sz="3200" b="1" dirty="0"/>
              <a:t>Applications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Autumn: End of May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Spring: Third week of October</a:t>
            </a:r>
          </a:p>
          <a:p>
            <a:pPr lvl="1"/>
            <a:endParaRPr lang="en-US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CF86D-750A-451F-AA33-73CBA63E3E2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88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32" y="0"/>
            <a:ext cx="11600115" cy="685800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1826EA20-97F5-5744-9DC4-73CBAA27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51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81686"/>
            <a:ext cx="6781800" cy="6095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Top 10% nationally for Return on Investment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0" i="1" dirty="0">
                <a:latin typeface="Arial" panose="020B0604020202020204" pitchFamily="34" charset="0"/>
                <a:cs typeface="Arial" panose="020B0604020202020204" pitchFamily="34" charset="0"/>
              </a:rPr>
              <a:t>Bloomberg Businessweek)</a:t>
            </a:r>
            <a:r>
              <a:rPr 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171700" y="190477"/>
            <a:ext cx="7772400" cy="457199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Awards and Recognition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67000" y="1752600"/>
            <a:ext cx="6781800" cy="419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#97 National Ranking </a:t>
            </a:r>
            <a:r>
              <a:rPr lang="en-US" sz="1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News &amp; World Report)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643069" y="4865077"/>
            <a:ext cx="6781800" cy="10181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50 among colleges without a medical school for research expenditures and top 10 among universities whose main research is in engineering </a:t>
            </a:r>
          </a:p>
          <a:p>
            <a:pPr algn="ctr"/>
            <a:r>
              <a:rPr lang="en-US" sz="1400" b="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(National Science Foundation)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667001" y="2293620"/>
            <a:ext cx="6785043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329 THE US UNIVERSITY RANKING </a:t>
            </a:r>
          </a:p>
          <a:p>
            <a:pPr algn="ctr"/>
            <a:r>
              <a:rPr lang="en-US" sz="16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(Times Higher Education University Ranking)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652034" y="3276601"/>
            <a:ext cx="6785044" cy="6095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science program #2 in the World </a:t>
            </a:r>
          </a:p>
          <a:p>
            <a:pPr algn="ctr"/>
            <a:r>
              <a:rPr lang="en-US" sz="1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world university rankings)</a:t>
            </a:r>
            <a:r>
              <a:rPr lang="en-US" sz="1400" b="0" dirty="0">
                <a:solidFill>
                  <a:prstClr val="black"/>
                </a:solidFill>
              </a:rPr>
              <a:t> </a:t>
            </a:r>
            <a:endParaRPr lang="en-US" sz="1400" b="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652034" y="4053839"/>
            <a:ext cx="67818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Graduate School of Engineering</a:t>
            </a:r>
          </a:p>
          <a:p>
            <a:pPr algn="ctr"/>
            <a:r>
              <a:rPr lang="en-US" sz="1400" b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News &amp; World Report)</a:t>
            </a:r>
          </a:p>
          <a:p>
            <a:pPr algn="ctr"/>
            <a:endParaRPr lang="en-US" sz="1400" b="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7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J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329" y="2369672"/>
            <a:ext cx="6051176" cy="40165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838200"/>
            <a:ext cx="7315200" cy="1981200"/>
          </a:xfrm>
        </p:spPr>
        <p:txBody>
          <a:bodyPr/>
          <a:lstStyle/>
          <a:p>
            <a:r>
              <a:rPr lang="en-US" sz="1800" dirty="0"/>
              <a:t>State-of-the-art facilities on a 45-acre campus in Newark, New Jersey</a:t>
            </a:r>
          </a:p>
          <a:p>
            <a:r>
              <a:rPr lang="en-US" sz="1800" dirty="0"/>
              <a:t>Research expenditures exceeding $110 million</a:t>
            </a:r>
          </a:p>
          <a:p>
            <a:r>
              <a:rPr lang="en-US" sz="1800" dirty="0"/>
              <a:t>Over 2500 international students</a:t>
            </a:r>
          </a:p>
          <a:p>
            <a:r>
              <a:rPr lang="en-US" sz="1800" dirty="0"/>
              <a:t>Easy access to New York City via public transportation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1" y="66041"/>
            <a:ext cx="2560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</a:rPr>
              <a:t>Main features</a:t>
            </a:r>
          </a:p>
        </p:txBody>
      </p:sp>
    </p:spTree>
    <p:extLst>
      <p:ext uri="{BB962C8B-B14F-4D97-AF65-F5344CB8AC3E}">
        <p14:creationId xmlns:p14="http://schemas.microsoft.com/office/powerpoint/2010/main" val="26483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6525"/>
            <a:ext cx="7772400" cy="5627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ctr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</a:pPr>
            <a:r>
              <a:rPr lang="en-US" sz="3200" b="1" dirty="0">
                <a:latin typeface="+mn-lt"/>
                <a:ea typeface="ヒラギノ角ゴ Pro W3" charset="0"/>
              </a:rPr>
              <a:t>New to NJIT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388" y="1031838"/>
            <a:ext cx="8302812" cy="132588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Wellness and Events Center</a:t>
            </a:r>
          </a:p>
          <a:p>
            <a:pPr lvl="1"/>
            <a:r>
              <a:rPr lang="en-US" sz="1600" dirty="0"/>
              <a:t>$100 million multipurpose athletic facility. The key component is an arena seating 3,500 fans for the institute’s highest-profile sport, men’s college basketball.</a:t>
            </a:r>
          </a:p>
        </p:txBody>
      </p:sp>
      <p:pic>
        <p:nvPicPr>
          <p:cNvPr id="1026" name="Picture 2" descr="124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1236" y="2308411"/>
            <a:ext cx="8312327" cy="42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F5B5F81-751F-F44B-AA05-54DDF94A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092457" y="79375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b="1" dirty="0"/>
              <a:t>Great Location</a:t>
            </a:r>
          </a:p>
        </p:txBody>
      </p:sp>
      <p:pic>
        <p:nvPicPr>
          <p:cNvPr id="69636" name="Picture 6" descr="top_nav_logo_greatadventur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94"/>
          <a:stretch>
            <a:fillRect/>
          </a:stretch>
        </p:blipFill>
        <p:spPr bwMode="auto">
          <a:xfrm>
            <a:off x="5260016" y="2286001"/>
            <a:ext cx="18288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8" descr="new-jersey-devi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7010" y="984998"/>
            <a:ext cx="1763712" cy="195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6061" y="3191436"/>
            <a:ext cx="1295400" cy="1133475"/>
          </a:xfrm>
          <a:prstGeom prst="rect">
            <a:avLst/>
          </a:prstGeom>
          <a:noFill/>
          <a:ln w="3175" cap="rnd" algn="ctr">
            <a:noFill/>
            <a:prstDash val="sysDot"/>
            <a:miter lim="800000"/>
            <a:headEnd/>
            <a:tailEnd/>
          </a:ln>
        </p:spPr>
      </p:pic>
      <p:pic>
        <p:nvPicPr>
          <p:cNvPr id="6963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189" y="4751293"/>
            <a:ext cx="1304925" cy="762000"/>
          </a:xfrm>
          <a:prstGeom prst="rect">
            <a:avLst/>
          </a:prstGeom>
          <a:noFill/>
          <a:ln w="3175" cap="rnd" algn="ctr">
            <a:noFill/>
            <a:prstDash val="sysDot"/>
            <a:miter lim="800000"/>
            <a:headEnd/>
            <a:tailEnd/>
          </a:ln>
        </p:spPr>
      </p:pic>
      <p:pic>
        <p:nvPicPr>
          <p:cNvPr id="69641" name="Picture 12" descr="bear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946" y="831850"/>
            <a:ext cx="1387826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Picture 13" descr="NJPA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3494" y="3191437"/>
            <a:ext cx="3870290" cy="25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jazzhostels.com/blog/wp-content/gallery/skyline/statue-of-liberty-nyc-skylin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411" y="3258344"/>
            <a:ext cx="3765534" cy="250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mberelevator.com/images/skyline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411" y="989806"/>
            <a:ext cx="3765534" cy="195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4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229600" cy="609600"/>
          </a:xfrm>
          <a:ln>
            <a:noFill/>
          </a:ln>
        </p:spPr>
        <p:txBody>
          <a:bodyPr/>
          <a:lstStyle/>
          <a:p>
            <a:pPr algn="ctr" eaLnBrk="1" hangingPunct="1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Newark College of Engineering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5943600" y="1066800"/>
            <a:ext cx="4267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1600" dirty="0">
                <a:latin typeface="Minion Pro" pitchFamily="18" charset="0"/>
              </a:rPr>
              <a:t>Biomedical Engineering (M.S. &amp; Ph.D.)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1600" dirty="0">
                <a:latin typeface="Minion Pro" pitchFamily="18" charset="0"/>
              </a:rPr>
              <a:t>Chemical Engineering (M.S. &amp; Ph.D.)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1600" dirty="0">
                <a:latin typeface="Minion Pro" pitchFamily="18" charset="0"/>
              </a:rPr>
              <a:t>Civil Engineering (M.S. &amp; Ph.D.)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1600" dirty="0">
                <a:latin typeface="Minion Pro" pitchFamily="18" charset="0"/>
              </a:rPr>
              <a:t>Computer Engineering (M.S. &amp; Ph.D.)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1600" dirty="0">
                <a:latin typeface="Minion Pro" pitchFamily="18" charset="0"/>
              </a:rPr>
              <a:t>Critical Infrastructure Systems (M.S.)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1600" dirty="0">
                <a:latin typeface="Minion Pro" pitchFamily="18" charset="0"/>
              </a:rPr>
              <a:t>Electrical Engineering  (M.S. &amp; Ph.D.)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1600" dirty="0">
                <a:latin typeface="Minion Pro" pitchFamily="18" charset="0"/>
              </a:rPr>
              <a:t>Engineering Management (M.S.)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1600" dirty="0">
                <a:latin typeface="Minion Pro" pitchFamily="18" charset="0"/>
              </a:rPr>
              <a:t>Environmental Engineering (M.S. &amp; Ph.D.)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1600" dirty="0">
                <a:latin typeface="Minion Pro" pitchFamily="18" charset="0"/>
              </a:rPr>
              <a:t>Healthcare Systems Management (M.S.)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1600" dirty="0">
                <a:latin typeface="Minion Pro" pitchFamily="18" charset="0"/>
              </a:rPr>
              <a:t>Industrial Engineering (M.S. &amp; Ph.D.)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1600" dirty="0">
                <a:latin typeface="Minion Pro" pitchFamily="18" charset="0"/>
              </a:rPr>
              <a:t>Internet Engineering (M.S.)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1600" dirty="0">
                <a:latin typeface="Minion Pro" pitchFamily="18" charset="0"/>
              </a:rPr>
              <a:t>Manufacturing Engineering (M.S.)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1600" dirty="0">
                <a:latin typeface="Minion Pro" pitchFamily="18" charset="0"/>
              </a:rPr>
              <a:t>Mechanical Engineering (M.S. &amp; Ph.D.)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1600" dirty="0">
                <a:latin typeface="Minion Pro" pitchFamily="18" charset="0"/>
              </a:rPr>
              <a:t>Occupational Safety &amp; Health (M.S.)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1600" dirty="0">
                <a:latin typeface="Minion Pro" pitchFamily="18" charset="0"/>
              </a:rPr>
              <a:t>Pharmaceutical Engineering (M.S.)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1600" dirty="0">
                <a:latin typeface="Minion Pro" pitchFamily="18" charset="0"/>
              </a:rPr>
              <a:t>Pharmaceutical Systems Management (M.S.)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1600" dirty="0">
                <a:latin typeface="Minion Pro" pitchFamily="18" charset="0"/>
              </a:rPr>
              <a:t>Power &amp; Energy Systems (M.S.)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1600" dirty="0">
                <a:latin typeface="Minion Pro" pitchFamily="18" charset="0"/>
              </a:rPr>
              <a:t>Telecommunications (M.S.)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sz="1600" dirty="0">
                <a:latin typeface="Minion Pro" pitchFamily="18" charset="0"/>
              </a:rPr>
              <a:t>Transportation Engineering (M.S. &amp; Ph.D.)</a:t>
            </a:r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</a:pPr>
            <a:endParaRPr lang="en-US" sz="1600" dirty="0">
              <a:latin typeface="Minion Pro" pitchFamily="18" charset="0"/>
            </a:endParaRPr>
          </a:p>
        </p:txBody>
      </p:sp>
      <p:pic>
        <p:nvPicPr>
          <p:cNvPr id="11266" name="Picture 2" descr="E:\Earl Richardson photography 2-12-14\NJIT SELECT JPEGS\Classrooms\Classroom0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499" y="990601"/>
            <a:ext cx="3158416" cy="2362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Earl Richardson photography 2-12-14\NJIT SELECT JPEGS\Classrooms\Classroom1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499" y="3724834"/>
            <a:ext cx="3528530" cy="2348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1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2133600" y="1402977"/>
            <a:ext cx="7620000" cy="161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i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i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sp>
        <p:nvSpPr>
          <p:cNvPr id="3" name="AutoShape 2" descr="data:image/jpeg;base64,/9j/4AAQSkZJRgABAQAAAQABAAD/2wCEAAkGBxQPEhUUEhQVFBUXFxQYFhcXFRUVFRUWFBUWFhQVFRYYICggGBwlHBYWITEhJikrLy8uFx80ODMtNygtLisBCgoKDg0OGxAQGywkICQsLCwsLCwsLCwsLCwsLCwsLCwsLCwsLCwsLCwsLCwsLCwsLCwsLCwsLCwsLCwsLCwsLP/AABEIALQA/wMBEQACEQEDEQH/xAAcAAEAAgIDAQAAAAAAAAAAAAAABQcGCAEDBAL/xABQEAACAQICBQcEDgYIBQUAAAABAgMAEQQSBQYHITETIkFRYXGxMnOBkRQXIzM1QlJig5KhssHCFTRTVHLSFmOCk5Sz0eMIJHSj4SVDRGSi/8QAGgEBAAIDAQAAAAAAAAAAAAAAAAEEAgMFBv/EAC4RAAICAQIFBAAHAAMBAAAAAAABAgMRBDEFEiEyQRMzUXEUFSJCUmGBI5Ghwf/aAAwDAQACEQMRAD8AvGgFAKAUAoBQCgFAKAUAoBQCgMa03r5gcGSJJ1ZhxSP3RvSF4VhKyK3LNekus7YmG4/bXEvvOFd+15Fj9QAatT1C8Ivx4RP90iMk21znycLEO+Rm/AVj+I/o2rg68yEe2uceVhYj3SMv4Gn4j+g+DrxIk8DtrjPv2FdO1JFk9YYLWS1C8o1S4RNdsjL9Ca/4DGEKk4Vj8WQcmb9Qzbj6DW1WRZRt0d1e6MorMqigFAKAUAoBQCgFAKAUAoBQCgFAKAUAoBQCgFAKAUAoDx6X0pFg4XmmYKiC5PT2ADpJ6BUNpLLM665WSUY7lAa57RMTpElEJgg3gRqecw/rGHHuG7vqnO5y6I9HpeHwqWZdWYaBWk6K6ChIoBQCgBoQ/wCzLNUNf8To0hQxlh6YnJ3D+rbinh2Vuha4lDU6Cu5ZXRl/au6dh0hCJoGup3EHykbpVh0GrcZKSyjzl1MqpcsiTrI1HxNMqKWdgqgXJJAAHWSeFCUm3hGDab2rYHDkrGXxDD9mBl+u1h6r1qldFF+nht1nXYxHF7apz71hYkHz3aQ/YFrU9R8Iux4Ov3SI59sGOPBYB/YY/mqPXkbfymr5ZzFthxw4rA39hh4NT15EPhNXhsksJtrlHvuFjf8AgkZPsIa9ZLUfKNUuDr9sjLdCbVsDiSFcvh2P7QDL9dbj12rZG6LKVvDrq+u5nEMyuoZGDKd4IIII6wRW0otNPDPuhAoBQCgFAKA4BoTg5oQKAUAoBQCgKK216wGfFDCqfc4QCwHTKwub9y2HpNVL5dcHoOFUYh6j3ZW9VzrgUJFAKAUAoBQgUJMp2d6zto3FqxJ5GQqko6MpNg/et791621T5WUNfplbW2t0XrrdrXBoyHlJTmZr8nGDzpD2dQ4XPRVuc1FHntPpp3S5UUBrZrfidJveZrRg82JSci9Vx8Y9p+yqc7HI9JptHXSum/yQFay4KEChIoBQChBkOqOuOI0W94jmiJu8LHmN1kfJbtHpvW2FjiVNToq7l13+TYbVnWCHSMAmhO7gynykYAEq3bvHrq5GSkso8zdTKmXLIlqyNIoD4lkCKWYgKASSdwAG8kmhKWXhFOa4bXHZmjwACoN3LMLs3ainco7Te/ZVad/hHb03C1jmt/6K40hpzE4gkzTyvfoLtl+qNw9VaHNs6sNNVDpGJ4Y3Km6kqesEg+sVjlmxwi+jRkehNfMdhCMk7uvyJSZFP1t49BrZG2SKtugpsW2C4NRto0OkiIpAIcR8gm6vbpjbr+ad/fVmu1SOHqtBOnquqOnavrhLo1IVw5USyMxOZcwCIBfd13ZfUaWz5V0J0GljfJ82yK49tbSX7SP+6FaPXkdX8qp/se2tpL9pH/dCnryH5VT/AGcHavpH9pH/AHQp68iHwunHkswbNsHigJsQsjTSBXkIlcAuyjNYA7hforf6UX1Zyfx1sP0xfRFH6zYFMPi54o7hEkZVubmw4bzVSaw2j0Wmm51Rk9yMrAsCgLB2V6jx6S5SbEE8lGwQKptnewY3PEAAr33rfVXzdWcniGtlTiENzJ9f9m2Ehwkk+GVo3iXNbMWVlXygQeG65uOqtllUeXKKmj19rsUZdUylxVU9AKgkUB34DBtiJEiQXeRlRR2sbCsksvBrsmoQcmSeuMspxciTvnaK0QPABYxYADoHE+k1lY3nqadIoKtOC3IW9YFkVBIoBQgUJFAKAUBlmzXWVtH4xLn3KUrHKOgBjZX/ALJPqvW2qfKzn8Q06trz5RsjV48uKAqfbjrGURMHGbcoM8xB+KDZE9JBJ7h11XvlhYOvwrTqUnZLwU1VQ9CKAUAoDlWKkEEggggg2II3gg9BqTGSTWGS2sesU2kGjecgtHGIwflWJJY9pvvrKU3Lc0UaaFOeXyRFYFkUB9wpmYDrIHrIFStzCx4i/o25QbhXSPFvc1f14+EMV55/GqFncz1mi9iJB1rLYoC+dhpH6Pbzz3+qtXaO08zxT3v8Mt1vW+BxY/8Arz/5bVslsylQ8WR+zVkVzz2KFQZCgM+2K6OE2kOUI3Qxsw/ibmA/aa30LMsnK4rZy1KPyQe0IW0li/OnwFYW97LOh9iJjtay4KAWoiJPCybFaA2eYGPDxrJh0kcopdn3sWIue7f1VfjXFI8rdrbpTbTKg2l6tpo3GGOK/JOgkQHfluSGW/TYj1EVVthyvodzh+od1f6t0YpWovigFAKlGLWVg2p1XxnL4TDyfKijPpyi9dCLyjx10eWxr+yUrI1Gs20bSHsjSWJa9wr8mO6MZfEGqNrzI9Vw+vkoj/Zjdai8KAUAoCUwWrmLnj5WLDzPH8pUJB/h+V6KzUJNZwV5aqqMuWUupF2tWLN6aa6CoJFAfcD5WVuog+og1K3NdizB/Rtyp3CukeMe5q/rx8IYrzz+NULO5nrNF7ESDrWWxQFq7D9Yo4WkwkhCmRg8RPBnyhWTvsqkemrNEkuhxOK6eTxYv9LX1jw7S4TEIgzO8MyqOtmjYKN/aasvY4tbSmm/k14Gz/SX7pJ64/5qpelP4PTriGnx3HPtf6S/dJPXH/NT0pfBP5hp/wCQ9r/SX7pJ64/5qelL4H5hp/5GabNFXQjTnSVsK0ojEQcgl1UtnIy34Er663VLk7jm66T1OPS6pGAa64xJ8diJImDI8hKsOBFhvqvY05No6ujg4UxjLchKwLQoDsgF2XvHjUx3NdvZL6Ztug3DuFdI8Y9ymtvyWlwh60nHqMdvGq2o8Hb4O+5FU1WO2KgkUAoDZPZdPn0Xhj1IV+qxH4V0K+1HkdasXyMqrMqmpelJc88zfKkkb6zk/jXOluezpWK0v6PNWJtFAKA9OjMLy00UXDlJI0v1Z3C3+2sorLwarpckHI2wghWNVRQAqgAAcAALAV0TxrbbyzXParhBDpOcAWDZH9LqL1RuWJHp+GzcqVnwYlWo6AoDgipIa6YNqNU9IDE4PDyj40aX7wLN9oNdCLysnjb4clji/k1014+EMV55/GqVncz1Gi9iJB1rLYoADbhx4jsqSGk1hloam7WpIAsWNBlQWAlX3xRw54+OO3j31Yhf4ZxtVwtP9Vf/AEXBonS0OMQSQSLIvWpvY9TDoPYaspp7HEnXKDxJYPbUmAoCk9vh/wCYw3mn++Kq6jdHd4P2y+yrqrHbFAKA7cL5afxL4iso7mq725fTNt14V0Txr3Kb2/t7pgx82f7THVbUeDtcH/cVPVU7goSKAUBsNsba+ioexph/3Wq/V2I8pxD32Zsa2FI1Gn8pv4j4muc9z2lfYj4rE2CgFAS+qAvjsL5+H74rOvuRW1fsy+jaaugeQNets3wpJ5uHwNU7+49Jwn2X9mD1oOmKEigLf2IazABsFIbG5eG5433uneDzh3nqq1RPwcHiunefUX+lea8fCGK88/jWmzuZ09F7ESDrWWxQCgFAevRmkpcLIJIJGjcdKm1+wjgR2Gsoya2NVtMLFiSyWlqtth3iPHJ9NH+eP8R6qsQv+TjajhTXWt/4Wvo7SEWJQSQusiHgym4/8GrCaexx5wlB4kis9sWrOKx08DYaFpVWNgxBUWJa4HOI6K0XQctjqcN1NdSam8Ff+17pL90f60f81afRn8HV/MNP/I49r3SX7pJ9aP8Amp6M/gj8w0/8jn2vdJfuj/Wj/mp6M/gfmOn/AJH3h9n+kQ6k4V7Bl+NH1j51SqpJ7GFmvocGlLwzYTSul4cHHnxEixqOljvPYo4k91XG0tzzkK5WPEVk162ja0LpTFcpGCIkQImbid5LOR0XuN3YKpWz5n0PS6DTOmGJbsxWtRfFAKAUBsFsWa+jE7JJvv3/ABq9T2nluJe+zO62lA1Fn8pu8+Nc2W57SvtX0j4qDYKAUBL6n/r2F8/F98VnX3Iraz2ZfRtNXQPIGvW2b4TfzcPgap39x6ThPsv7MHrQdQUAoQfUchQhlJDKQVI3EEG4IPWDUpkSimsMzjWLUrEyQJpCMmcTIJJVA56MRzmAHlL07t4rdKttcxzaNbCM3U+mNjBQa0HTTFCRQCgFAKAldXdYsRo+TlMO5W/lKd6OOp16e/jWcZuL6Fa/TQujiSL+1G13h0qlh7nMo58RN/7SH4y1chYpI83qtJOiXXb5MqrYVBQGO6wa7YPAXEsylx/7ac979RA4emsJTityxVpbbe1FZawbYp5brhIhCvDO5zyHtAHNX7a0Sv8Ag61PCUutjyVzpDHyYlzJNI0jn4zEk9w6h2CtDk3udWuqFaxFYPPWJtFAKAUAoC/diJ/9O+lk/Cr1PaeY4n7xYFbTnGo0/lN3nxrmy3PaV9q+kddQbBQCgJfU/wDXsL5+L74rOvuRW1fsy+jaaugeQNets3wm/m4fA1Tv7j0nCfZf2YPWg6goBQA0IZs/qJ8H4XzSeFdGHajx+p96X2QeuWzPD4+8kVsPOd+ZVujn56dvWN/fWE6lIsabiFlPR9UUtrLqtidGtbER2UmyyLvjbubr7DvqrKtx3O/p9XXcv0vr8ELWstCgFAKAUB6tFaRkwsqTQtldGBU9fWD1gjcRWUZcryarqo2wcZF9Y3afhIcLHMTnkkQMIUILA9IY8FFwd59VXHaksnm4cPsnY4rZeSq9Z9o2Mx11z8hEfiREi4+c/E/Z3VXndKR2NPw6qrq+rMPArSdBLGwoSKkgXoBUEigFAKAvzYh8HfTSflq7R2nmOKe9/hYNbjnGo0/lN3nxrmy3PaV9q+kddQbBQCgJfU/9ewvn4vvis6+5FbV+zL6Npq6B5A162zfCb+bh8DVO/uPScJ9l/Zg9aDqCgFAfJYdY9dTgwco/KNoNQ2H6Pwu8e9J4V0IdqPI6n3ZfZPZhWRpwzrxEKSqUcK6sLFWAII6iDUdCU2nlFW637IkkvJgGEbb7wt5B/gb4vcbjurROhPqjq6biko/ps6/2VFpHAS4aQxTI0bjirCx7x1jtFVpRa3O5VbCxZi8nmrE2igFAZBqJq/8ApHGRwndHveQ/MXiPSbD01srjzSKetv8ARqbW/gybbZohMNicO0ahEeHIFAsByLW8HUeitl8cYKnCrXOMkyuarnWFCRQGU6h6lyaVlO8pAhHKSWv25E+cR6r37DtrrcijrdZGhY3ZkW2bREOCXBRQIEQLiNw4k+5XZj0ntrZfFJLBU4XbOyUnJlaVXOwKgkUAoC/NiHwd9NJ+WrtHaeY4p73+Fg1uOcajT+U3efGubLc9pX2r6R11BsFAKAmNTv1/C+fi++K2V9yK2s9mX0bS1fPIGvW2b4TfzcPgap39x6ThPsv7MHrQdQUBwakh7G1WraD2Jh9w95i6PmCuhHY8bbJ876muOvCj9IYrcPfn8apWdzPT6NJ0xyQeQdlYZLPLH4QyjqFMk8i+EXnsF/UZv+pb/Kiq3R2nneKpK1Y+DL9bdWodIwNHKozWbk3tzo2I3EHvtu6a2zipIpae+VM00zV9lK3B3EbiOojca573PXxeVk4qDIUBbOwLCgvipOkLEg/tFmPgKtadbs4XF59sT17fYhyeFbpzyj0FVP4VOo2Rhwh/rkim6qHoBQA1JDeOptDqVopcHgoIlFuYrNusS7jMxPbc10IRwsHj9TY7LXJlb/8AEB5eD/hxHjFWjUeDqcH3kVNVY7gqCRQCgL82IfB300n5avU9p5jinvf4WAa2nONRp/KbvPjXNe57WvtX0fFQZigFAS+p/wCvYXz8X3xWdfcitrPZkbTV0DyBr1tm+FH83D4Gqd/cek4T7L+zB60HUFADQhm1GqkmbBYYj9jF9wV0Y7Hjblix/Zrnrx8IYrzz+NUrO5nqNF7ESDrWWxQF47BT/wAlP/1B/wAqKrlHaec4t7q+izK3nKNUNPC2KxA/r5h6pGrnz7mex07/AOKP0eGsDeKAujYEvuOKP9ZH9w1b0+zPPcX9yP0de36T3PCr8+U+pVH401GyJ4Qv1yZTdVD0AoD7gF2Udo8ayjua7XiD+mbcRLYAdQFdFHjJblO/8QHl4P8AhxHjFVbUeDtcH3l/n/0qaqx3BUEigFAX5sQ+DvppPy1ep7TzHFPe/wALANbTnGpOMTLI46nYepiK50tz2lTzBHTWJsFAKAktWZMuMwp6p4L93KLes4dyK+qWapL+jauugePNc9rc4fSk1viiNT3qo/1qle8yPT8Mjij7MOrSdEUAoDZPZfjBNozDEfFUoe9CV/CuhW8xR5HWw5b5IojXj4QxXnn8ap2dzPR6L2IkHWstigLY2EaXRGnwzsAzlJIwTbMQCrgdtgpq1p5eDh8WqeVNFs6X0nHhInllYKigm5PHduA6yeqrDaSycauuU5KKNU8VOZXdzuLszEdrEsfGue3lnsa48sUjrrE2HFAXRsC95xXnE+5VvT7HnuL+4iH29YsNicPH0pE7H6V7D/LrHUPZG/g8P0ykVfVY7QoDsgNmU9o8ayjua7esJfTNt0NwO4V0Txj3Kd2/n3TB/wAOI8Yqrajwdrg+8iphVY7gqCRQCgL82IfB300n5avU9p5jinvf4WDW05xqxrdhTDjsSh6JpT6GYsPsIrn2LEmev0k+amLImsCyKAUByCRvG4jh2HrqSJLKwWrh9tUixBWwqtIBbPypCk28rLluO6/pqz+I6bHEfCMyypdCstI458TK80hu8jFmPaeodXRVaTy8s7FVariox8HmqDYKAUBb2wjTgtNhGO+/Kx7+O7LIo7rKfSatUS8HB4tT1ViK914+EMV55/GtNvczp6L2IkHWstigFSQ0nufckrPvZi1uGYk+q9MsxjCK2R8VBmKAUBcmwOUclix1PEx7irD8tW9Pszz/ABdf8kSu9fdNDHY6aZTdL5EPWibgR37z6a0Wy5pHU0NPpUpPcx+tZcFAKlESWVg2a1Q1ogxmFjYSoGCKJFZgGVgAGuD41fhNNHkdRp512NNFTbZ9Nx4rFxpC6yLDGQWU3Gd2uygjjYKvrqvfJN4Ozwqlwg5NblfVoOqKgkUAoC/NiHwd9NJ+Wr1PaeY4p73+Fg1tOcURtt0KYcWuIA5k62JtuEibiCesix9B6qqXx65PQ8KuzBwfgrmq51xQCgFAKAVJAqCRQCgPTo7HPhpUmiOV0IZT2jr7CN3pqYtp5RrtrjZFxkTut+h8Rux0ie5Ym0mZblVZ+Kt8nfwvWycX3FTS31r/AIlujGa1F4UAoSKAUAoATUkGaYTAY7R2jZ57cnHiTHGQbiTIc3PA6Ab5evfW5KUYZObOdN96j5RhdaDpChIoBQHFqkxwmc0JFQSKAUAoC/NiHwd9NJ+Wr1PaeY4p73+Fg1tOcRusOhIsfA0EwurcCOKsODL2iolFSWGbKrZVTUomu+t2pmJ0Yx5RS8V+bMoOQ9Wb5B7D6CapTrcT02m1tdy+H8GOVrLoqBlCgJ3VfVPE6Se0CcwGzSNcRr187pPYK2QrcirqNZXSur6/B7tomrKaLmihRi5MKs7Hdmcu4JA6BuG6ptgo4Rr0OplepSfyYpWovigFADQhmz2pcIbR2GVgCDCoIIuCCOBHTXRh2o8fqH/zSa+THNY9k2ExJLQE4Zz8kZoye1CRb0EVrlTFlqjiVtfR9TBNJbIsdF72Yph2MVb6rD8a0uiR0YcWqfcsEDPqLpBOOEl9ADeBrD0pfBaWvof7jyf0Wxt7exJ7+af/AEqPTl8Gf4yn+SPXh9RdIScMJKP4gF8TWSqn8Gt6+hfuMi0XsgxsvvrxQL3mRvqiw+2s1Q/JVs4tWu1ZLF1X2a4PAkOQZ5RvDyAWB61TgPtPbW+NUYnLv19t3TZGR6w6JXG4aXDvuEikX+SfisO42NZyWVgrVWOuakvBrBprRUuCmeCZcrofQw6GXrB6658ouLweupujbBSR4qxNwvQCgF6khszLS2p7YLRi4icWmllQKp4xx5SRf5xO8+itrrxDLOdXrFbqOSOyMNrSdEUJFAKAvzYh8HfTSflq7T2nmOJ+9/hYNbjnHF6A+ZFVgQwBB3EGxBHaKErK2MW0ns60diDcwBD0mMmP7F3VrdcX4LUNbfDomRDbIMBfypx2coPxWsfQgb1xTUf0SejNmmjoDcQ8oRb3xi43dh3Vkqoo02a6+e7MtiiVAFUBVG4AAAAdgFbCo23uUbt1/XovML/mSVU1G6PQcI9uX2VvVc64oBQBqlEPY2m1RTLgsMP6mP7VBroR2PG3vNkvsl6yNQoBQCgFAKAUAoCI1i1bw+kEyYiMNa+VuDpf5LcRWMoqW5upvnU8xZVemtjMyEnCzLIvQsgyOOzMLhvUKry0/wAHXq4uv3xMan2baSQ29jlu1WQjxrX6MvguR4lQ/J6cBss0hKRmjSIdJdxu9C3NSqJMwnxSmO3UsjUzZfBgGEszeyJgbqSto0PQVXfcjrPqFb4UqO5ytTxGy1cq6Im9e9Vv0rAsIl5Gzh82TlL2BFrZh19dZzhzLBX0uodE+ZLJgXtIt+/D/Df7tafw6+To/nD/AI/+j2kW/fh/hv8Adp+HXyPzh/x/9HtIt+/D/Df7tPw6+R+cS/j/AOj2kW/fh/hv92n4dfI/OJfx/wDSwNR9Wv0XhuQ5Xleez5smTyrbsuY9XXW6EeVYObqb3fPnawZDWZXNUNKl455kzNzZJF8o/Fcj8K58m0z19MISrTx4PLy7fKb6xqOZm304fA5ZvlN6z/rUczHpx+By7fKb6xqeZj0ofBkWz7TYwmPgklciO5ViSbKHFrn02rOueJdSprdOp0tRXU2WDAi4O7jfot11ePL48Gue1fSyYvSDmNgyIqxgjeCVuWseneapXSzLoem4bU4U9fJh9aToChIoDhuFT5MZbM2z0RByUESHiscanvVQDXRWx4ybzJs9dSYEF/SVFxjYWRSnkiKQnmSOUDNHfocAg26Qd3A1jzdcG70ZOHOjg6wmNA0kZJbEPAoS3FWKqTmItfKT2UzghVOTwvg9DaeRZeSkV425Fprtly5ENnFwTvG4nsIqc9cEKttZX0fej9Nx4jkTGGYTRmVTYAKoyjnb7g3YD0GieSJVuOc+Dy4rT5ixUsLICkWG9kFgecRmdSgU7viXvfpqObqZqrMFJeXgSayqsCTtFKEdoVQe53bl2Cp8aw3kXv105umSFTJz5PJ9/wBJYuSMhDKRMICjZQ3KkgBbk5ekb72305kPRlzcq+z6xGnskkURhlMkqyMq+57hEQGBJa1+cLW66nJiq2038HydY0DSoUkEkZjHJkLnk5XcjR77EXuL9GU9VRzE+k8J+D71j0u2ESJggYyTwQ2Jtl5Zwmbdxte9um3EVLeBXBSeDth03E88uHB91jAYqd2ZSoa6ddr2PVTKzgOuSipeDzLrIhEIVHLzI8iR8wNkSwY72tfnDcD005kPSl1fwc4jWDJMkBglLusjpbk7MsRUMd7bvLXjTPgKt8vNk7ItOB2mRIpGaFkVxzB5aB7i7cACKcwdTWP7PENbU5JJjDMI3kSNT7nveSQRKNzbucajm8mXoS5uXKySU+lcszQrG7uqJJzclsrsyjiw33Q1OTBQeMkemtiHDyYnkZRFGJLn3O5MTFHAGbjcGo5umTP0Jc3L5JnA4kyrmKMnUGy3IsCCMpO7f9lZGqSw8HooQa47VdFHDaRl3c2W0q9XO3N/+gfXVK6OJHp+G2qdKXwYhWk6IoBQCgO8Y2TJyfKScn8jO2T6t7VlzM1elDOcHRUGwVBIoBUkGYbLtWjj8YrMPcoSskh6CQbonpI9QNbaYczyc/iOoVdfKt2bG1dPMCgILE6vriDiVnCtHM0bLYkOhRFUMDbmsCoIIO6sXHO5tja44cfBHy6rzHDRQtIk7R4jlWaQFRIodmAYAEZrEAm1ri9Ry9MGz11zuWN0ezSGrnL+xickXIs2ZUuVaJhzoQSBuJVL7hwNS45MK7eTP9nfoDQQwkk7Zswke6C3vaG7lO33R5DftHVRLBFlvOkR+M0XJPjcU62Ctglw4Y3A5RnlYjtADLfvqMdTNWJVpf3k6TqtIcImHCwRlXwrFkZ/dOQdWYkhBlJCgC17cb05emArl6nPg9S6BlSOTDkQ4jDuzELKWDBXuWRmCtmIY3DcfGpx4MXam1LyeRtUnHsS/JTrh4pkZZWcZuVKZbNlY2ULa53mo5djJ3d3TclcVoZnxmGxPMtFFKjDfcmTJYru4DK3H5VZY65MFZiDh8n3rRol8WkSoVBTEQTHMSLiGQOVFgd5tajWSK5qDbPJj9WPZBmZ2COZRLh5UJ5SFhDHH0gXBybxwINjUOOTOF3JjG3lfJ59JasST4aKBuRLRouWa7LJDKp99iABv12uvDjRx6CN3LJy+fBJ4rRLvjMPiAy5Yopo2BvmYymM5hutu5P7anHUw51ytYGjdFvFNi5CVInZGWxNxljCWbd2X3UwTKxNR6bEeNWZDgUw5dBJHKkqMLlC0cwmUMLA2JFjUcvTBkrUrObBLYHAvyzzy5AzRxxhUJYBUZ2uWIFyS/C263TU4NbkuXlREJq1L+jp8IWjzynEWbnZAJ5GcX3X3Brdtqjl6YNnqr1FLGxNaEwZhjKmOKPfwjJKnmqCxuq7yRwt0CpRqnLmeSQqTExDaTqf+lIBksJ4rmIng17ZoyegGw39BArXZDmRc0WqdE+uz3NdsXhnhdo5FKOpsysLEHtFUWsbnqYTjNc0djqqDMUAoBQCgFCBQE7qnqrPpOTJCtkBGeUg5EH4tb4o+ytkK3Iq6nVwoWXv8GxerOgYtHQLBCNw3sx8p2PFm7auxiorCPL3XStnzSJWsjUKAUAoCJ03pRoXgiQDPO7IrNvVAiF2YgEXNhYC/T2VDZshDmTfwQ+ltYZ8I2JjfI7R4V8TE4UqDkuGjkS56QOcDwPDdWLlg2QqjJJ/3gmdCYl8RCWZwWNrFY2jyZkU8GJzWJvfhWSeUa7IqMsERhRK2kJsOcRNyaQQSLvW+Z3kDXOXeOaN1Y9ebBsaj6Sljrk+YdZ3U4x5SMmGafmrE13WKJZL8pfKDvta1ObcmVK/Sl5JbRkmJlSKVniAdQzIEJyhluoV828gkbyN+/cKyWTTJRTwQH9L5PYsMlhyr4iOJvc3CBXnERIPC4Bvx41jzdDf6C52v6ySWI1m5HFPDMuSEskcc3xRK0aNycg6L5xlPSbjqvLlhmEaeaOVv8HGD03LM8MAKLI8LzSOVJCgPkVUS/Em+8ndbgb7mSHWkm/h4PFjNaJ4WeFghkjxWDiLAHI8WKdVDhb3Vxdt1yNw67CHJmcaovD/AKJnEaUd8WcLFZCsKyu7Lm3O7Iiqtx8gkk9nonPXBr9PEOdkRFrZLm9jsqeyPZRw2cZuSsIeX5XLe/kXGS/HptUc3g2OhY5vGMnvx2NxEYmWKSGaWJUk5PIVcrvLKedYZgOa3XxvUtswhGLxnye3QOkji1My2ED5eR3EMwsMzseom4At8W/TulPPUxshyPle5K1JrFAKAUBB6yap4XSItiIwWAsHHNkXuYdHZWMoKW5vp1NlL/Qys9MbGJVJOGxCyDoWRcjDszLcN6hVeWn+DrVcXX70YrjNnOkYj+rl+1GVh43rW6ZIuQ4jRLzgiZtWsYhscLiPRC58BWPJL4Ny1dL2kjrGgMWf/i4j+4l/0pyS+CfxVX8ke3D6l4+TycJN6Vy/etUquXwYPXUL9xO6O2T6Ql8tY4gel3ufUoNZqiRWnxWlbdTNtX9j2HhIbFSNiG+SBycfcRclvWO6tsaEtzn3cVsn0j0LGwmFSFAkaKiLuCqAAPQK3pYOZKTk8s7qECgFAKAUB4tKaMjxIUODdGDoynK6ONwZW6NxI7QSKhrJlGbjsebEaAikWUSFnaaPknckZ+T38xSBzRzjw66YMlY1jHgkcNCI0VBchQAL8bAWF6kwby8nli0Ui4h8QC3KOio2/m5UJK2HRvY+uox1yZOb5eU6cLoGONpSGciV2eRCQUZnUKbi3CwG7hRRJlY3j+jnAaEWAKsckojW+WPPdVuCLbxewvuBNEsESm5dWdH9GYuQSC75EkWVecM2dH5Rbm28Zt9qjlWMGXrS5uY9b6Hjflg4zrPblFaxU2QJuHRuUeqpwYqbWGvB5xq3CqwhM6NApSJ1bnhDa6knygbDceqnKifVl1z5OMTq1DIhVs9zLHMz5ue0kRBjYnsyrYcN1RyoK2SZ2PoJC6yZ5BKoK8oGGYqTfI26xW/AW3VPL5HqPHL4OJdXYHjyFT75yue5EnK7vdM/HNuA7hbhTlQVsk8nZhNDJG8kmZ3kkVUZmIJypmygACw8o9FOUOxtJeEd2iNHJhYUhjvkQZVzG5t1E9NEsGM5ucuZnsqTEUAoBQCgFAKAUAoBQCgFAKAUAoBQCgFAKAUAoBQCgFAKAUAoBQCgFAKAUAoBQH/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hape 271"/>
          <p:cNvSpPr txBox="1">
            <a:spLocks/>
          </p:cNvSpPr>
          <p:nvPr/>
        </p:nvSpPr>
        <p:spPr>
          <a:xfrm>
            <a:off x="2064000" y="257025"/>
            <a:ext cx="7772400" cy="652500"/>
          </a:xfrm>
          <a:prstGeom prst="rect">
            <a:avLst/>
          </a:prstGeom>
          <a:solidFill>
            <a:schemeClr val="lt1"/>
          </a:solidFill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5" tIns="45700" rIns="91425" bIns="45700" anchor="t" anchorCtr="0">
            <a:noAutofit/>
          </a:bodyPr>
          <a:lstStyle>
            <a:lvl1pPr algn="l" defTabSz="914400">
              <a:defRPr sz="3800">
                <a:latin typeface="ITC Stone Sans Std Semibold"/>
                <a:ea typeface="ITC Stone Sans Std Semibold"/>
                <a:cs typeface="ITC Stone Sans Std Semibold"/>
                <a:sym typeface="ITC Stone Sans Std Semibold"/>
              </a:defRPr>
            </a:lvl1pPr>
            <a:lvl2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indent="457200"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indent="914400"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indent="1371600"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indent="1828800" algn="ctr" defTabSz="457200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 rtl="0">
              <a:buSzPct val="25000"/>
            </a:pPr>
            <a:r>
              <a:rPr lang="en-US" sz="3200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Employers of NJIT Graduates</a:t>
            </a:r>
          </a:p>
        </p:txBody>
      </p:sp>
      <p:sp>
        <p:nvSpPr>
          <p:cNvPr id="10" name="Shape 272"/>
          <p:cNvSpPr txBox="1">
            <a:spLocks noGrp="1"/>
          </p:cNvSpPr>
          <p:nvPr>
            <p:ph type="body" idx="4294967295"/>
          </p:nvPr>
        </p:nvSpPr>
        <p:spPr>
          <a:xfrm>
            <a:off x="4045205" y="1102745"/>
            <a:ext cx="3810000" cy="47244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1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AT&amp;T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1400" b="1" dirty="0">
                <a:latin typeface="Source Sans Pro"/>
                <a:ea typeface="Source Sans Pro"/>
                <a:cs typeface="Source Sans Pro"/>
                <a:sym typeface="Source Sans Pro"/>
              </a:rPr>
              <a:t>Broadcom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ct val="25000"/>
              <a:buNone/>
            </a:pPr>
            <a:r>
              <a:rPr lang="en-US" sz="1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Cisco Systems, Inc.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ct val="25000"/>
              <a:buNone/>
            </a:pPr>
            <a:r>
              <a:rPr lang="en-US" sz="1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Colgate-Palmolive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ct val="25000"/>
              <a:buNone/>
            </a:pPr>
            <a:r>
              <a:rPr lang="en-US" sz="1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Forbes.com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ct val="25000"/>
              <a:buNone/>
            </a:pPr>
            <a:r>
              <a:rPr lang="en-US" sz="1400" b="1" dirty="0">
                <a:latin typeface="Source Sans Pro"/>
                <a:ea typeface="Source Sans Pro"/>
                <a:cs typeface="Source Sans Pro"/>
                <a:sym typeface="Source Sans Pro"/>
              </a:rPr>
              <a:t>IBM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ct val="25000"/>
              <a:buNone/>
            </a:pPr>
            <a:r>
              <a:rPr lang="en-US" sz="1400" b="1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L’Oreal</a:t>
            </a:r>
            <a:r>
              <a:rPr lang="en-US" sz="1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USA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ct val="25000"/>
              <a:buNone/>
            </a:pPr>
            <a:r>
              <a:rPr lang="en-US" sz="1400" b="1" dirty="0" err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NJTransit</a:t>
            </a:r>
            <a:endParaRPr lang="en-US" sz="14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ct val="25000"/>
              <a:buNone/>
            </a:pPr>
            <a:r>
              <a:rPr lang="en-US" sz="1400" b="1" dirty="0">
                <a:latin typeface="Source Sans Pro"/>
                <a:ea typeface="Source Sans Pro"/>
                <a:cs typeface="Source Sans Pro"/>
                <a:sym typeface="Source Sans Pro"/>
              </a:rPr>
              <a:t>Qualcomm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ct val="25000"/>
              <a:buNone/>
            </a:pPr>
            <a:r>
              <a:rPr lang="en-US" sz="1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Schneider Electric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ct val="25000"/>
              <a:buNone/>
            </a:pPr>
            <a:r>
              <a:rPr lang="en-US" sz="1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Stryker Orthopedics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ct val="25000"/>
              <a:buNone/>
            </a:pPr>
            <a:r>
              <a:rPr lang="en-US" sz="1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TATA Consultancy Services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ct val="25000"/>
              <a:buNone/>
            </a:pPr>
            <a:r>
              <a:rPr lang="en-US" sz="1400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UBS Financial Services, Inc.</a:t>
            </a:r>
          </a:p>
        </p:txBody>
      </p:sp>
      <p:pic>
        <p:nvPicPr>
          <p:cNvPr id="11" name="Shape 27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1805" y="1699022"/>
            <a:ext cx="531300" cy="5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27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3929" y="2104076"/>
            <a:ext cx="876900" cy="6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7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474" y="2647491"/>
            <a:ext cx="762000" cy="3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276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471" y="3322229"/>
            <a:ext cx="762000" cy="4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277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9575" y="3821851"/>
            <a:ext cx="622500" cy="4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278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4653" y="4472208"/>
            <a:ext cx="762300" cy="7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279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1926" y="4952381"/>
            <a:ext cx="762000" cy="4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280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0787" y="5364281"/>
            <a:ext cx="1293900" cy="4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281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6769" y="5827140"/>
            <a:ext cx="792300" cy="3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82" descr="Screenshot from 2017-03-20 14-19-23.png"/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076" y="4252326"/>
            <a:ext cx="1193649" cy="30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83" descr="Screenshot from 2017-03-20 14-13-08.png"/>
          <p:cNvPicPr preferRelativeResize="0"/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469" y="1360644"/>
            <a:ext cx="769814" cy="3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84" descr="Screenshot from 2017-03-20 14-25-50.png"/>
          <p:cNvPicPr preferRelativeResize="0"/>
          <p:nvPr/>
        </p:nvPicPr>
        <p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575" y="3080541"/>
            <a:ext cx="876900" cy="372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85" descr="Screenshot from 2017-03-20 14-27-24.png"/>
          <p:cNvPicPr preferRelativeResize="0"/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425" y="1025253"/>
            <a:ext cx="531299" cy="5203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857E1E43-3DB9-1440-8F66-58DECC55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A437-3EFB-4CC3-9A71-F7610946468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1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Double Degree Structure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err="1"/>
              <a:t>Poliba</a:t>
            </a:r>
            <a:r>
              <a:rPr lang="en-US" sz="3200" b="1" dirty="0"/>
              <a:t> (78 ECTS)</a:t>
            </a:r>
          </a:p>
          <a:p>
            <a:pPr lvl="1"/>
            <a:r>
              <a:rPr lang="en-US" sz="2800" dirty="0"/>
              <a:t>Lectures (72 ECTS)</a:t>
            </a:r>
          </a:p>
          <a:p>
            <a:pPr lvl="1"/>
            <a:r>
              <a:rPr lang="en-US" sz="2800" dirty="0"/>
              <a:t>English II (3 ECTS)</a:t>
            </a:r>
          </a:p>
          <a:p>
            <a:pPr lvl="1"/>
            <a:r>
              <a:rPr lang="en-US" sz="2800" dirty="0"/>
              <a:t>Master thesis (6 ECTS)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 NJIT (42 ECTS) </a:t>
            </a:r>
            <a:r>
              <a:rPr lang="en-US" sz="3200" b="1" dirty="0">
                <a:solidFill>
                  <a:srgbClr val="FF0000"/>
                </a:solidFill>
              </a:rPr>
              <a:t>(+ 18 ECTS double counted)</a:t>
            </a:r>
          </a:p>
          <a:p>
            <a:pPr lvl="1">
              <a:buFontTx/>
              <a:buChar char="-"/>
            </a:pPr>
            <a:r>
              <a:rPr lang="en-US" sz="2800" dirty="0"/>
              <a:t>1° semester</a:t>
            </a:r>
          </a:p>
          <a:p>
            <a:pPr lvl="2">
              <a:buFontTx/>
              <a:buChar char="-"/>
            </a:pPr>
            <a:r>
              <a:rPr lang="en-US" sz="2400" dirty="0"/>
              <a:t>5 courses (3 credits each) + master project </a:t>
            </a:r>
            <a:r>
              <a:rPr lang="en-US" sz="2400" dirty="0" smtClean="0"/>
              <a:t>(1.5 </a:t>
            </a:r>
            <a:r>
              <a:rPr lang="en-US" sz="2400" dirty="0"/>
              <a:t>credits</a:t>
            </a:r>
            <a:r>
              <a:rPr lang="en-US" sz="2400" dirty="0" smtClean="0"/>
              <a:t>)*</a:t>
            </a:r>
            <a:endParaRPr lang="en-US" sz="2400" dirty="0"/>
          </a:p>
          <a:p>
            <a:pPr lvl="1">
              <a:buFontTx/>
              <a:buChar char="-"/>
            </a:pPr>
            <a:r>
              <a:rPr lang="en-US" sz="2800" u="sng" dirty="0"/>
              <a:t>2° semester at </a:t>
            </a:r>
            <a:r>
              <a:rPr lang="en-US" sz="2800" u="sng" dirty="0" err="1"/>
              <a:t>Poliba</a:t>
            </a:r>
            <a:endParaRPr lang="en-US" sz="2800" u="sng" dirty="0"/>
          </a:p>
          <a:p>
            <a:pPr lvl="2">
              <a:buFontTx/>
              <a:buChar char="-"/>
            </a:pPr>
            <a:r>
              <a:rPr lang="en-US" sz="2400" dirty="0"/>
              <a:t>1 on-line course (3 credits) + master project </a:t>
            </a:r>
            <a:r>
              <a:rPr lang="en-US" sz="2400" dirty="0" smtClean="0"/>
              <a:t>(1.5 </a:t>
            </a:r>
            <a:r>
              <a:rPr lang="en-US" sz="2400" dirty="0"/>
              <a:t>credits</a:t>
            </a:r>
            <a:r>
              <a:rPr lang="en-US" sz="2400" dirty="0" smtClean="0"/>
              <a:t>)*</a:t>
            </a:r>
            <a:endParaRPr lang="en-US" sz="2400" dirty="0"/>
          </a:p>
          <a:p>
            <a:pPr lvl="1">
              <a:buFontTx/>
              <a:buChar char="-"/>
            </a:pPr>
            <a:r>
              <a:rPr lang="en-US" sz="2800" u="sng" dirty="0"/>
              <a:t>or 2° semester at NJIT</a:t>
            </a:r>
          </a:p>
          <a:p>
            <a:pPr lvl="2">
              <a:buFontTx/>
              <a:buChar char="-"/>
            </a:pPr>
            <a:r>
              <a:rPr lang="en-US" sz="2400" dirty="0"/>
              <a:t>1 course (3 credits</a:t>
            </a:r>
            <a:r>
              <a:rPr lang="en-US" sz="2400" dirty="0" smtClean="0"/>
              <a:t>) </a:t>
            </a:r>
            <a:r>
              <a:rPr lang="en-US" sz="2400" dirty="0"/>
              <a:t>+ master project </a:t>
            </a:r>
            <a:r>
              <a:rPr lang="en-US" sz="2400" dirty="0" smtClean="0"/>
              <a:t>(1.5 </a:t>
            </a:r>
            <a:r>
              <a:rPr lang="en-US" sz="2400" dirty="0"/>
              <a:t>credits</a:t>
            </a:r>
            <a:r>
              <a:rPr lang="en-US" sz="2400" dirty="0" smtClean="0"/>
              <a:t>)*</a:t>
            </a:r>
            <a:endParaRPr lang="en-US" sz="3200" dirty="0"/>
          </a:p>
          <a:p>
            <a:pPr marL="0" indent="0">
              <a:buNone/>
            </a:pPr>
            <a:r>
              <a:rPr lang="en-US" sz="1500" dirty="0" smtClean="0"/>
              <a:t>*la </a:t>
            </a:r>
            <a:r>
              <a:rPr lang="en-US" sz="1500" dirty="0" err="1" smtClean="0"/>
              <a:t>tesi</a:t>
            </a:r>
            <a:r>
              <a:rPr lang="en-US" sz="1500" dirty="0" smtClean="0"/>
              <a:t> è </a:t>
            </a:r>
            <a:r>
              <a:rPr lang="en-US" sz="1500" dirty="0" err="1" smtClean="0"/>
              <a:t>suddivisa</a:t>
            </a:r>
            <a:r>
              <a:rPr lang="en-US" sz="1500" dirty="0" smtClean="0"/>
              <a:t> sui due </a:t>
            </a:r>
            <a:r>
              <a:rPr lang="en-US" sz="1500" dirty="0" err="1" smtClean="0"/>
              <a:t>semestri</a:t>
            </a:r>
            <a:endParaRPr lang="en-US" sz="15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CF86D-750A-451F-AA33-73CBA63E3E2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9143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871</Words>
  <Application>Microsoft Office PowerPoint</Application>
  <PresentationFormat>Widescreen</PresentationFormat>
  <Paragraphs>173</Paragraphs>
  <Slides>15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6</vt:i4>
      </vt:variant>
      <vt:variant>
        <vt:lpstr>Titoli diapositive</vt:lpstr>
      </vt:variant>
      <vt:variant>
        <vt:i4>15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Minion Pro</vt:lpstr>
      <vt:lpstr>Source Sans Pro</vt:lpstr>
      <vt:lpstr>Times New Roman</vt:lpstr>
      <vt:lpstr>ヒラギノ角ゴ Pro W3</vt:lpstr>
      <vt:lpstr>Tema di Office</vt:lpstr>
      <vt:lpstr>Office Theme</vt:lpstr>
      <vt:lpstr>1_Office Theme</vt:lpstr>
      <vt:lpstr>2_Office Theme</vt:lpstr>
      <vt:lpstr>3_Office Theme</vt:lpstr>
      <vt:lpstr>4_Office Theme</vt:lpstr>
      <vt:lpstr>Presentazione standard di PowerPoint</vt:lpstr>
      <vt:lpstr>Presentazione standard di PowerPoint</vt:lpstr>
      <vt:lpstr>Top 10% nationally for Return on Investment (Bloomberg Businessweek) </vt:lpstr>
      <vt:lpstr>Presentazione standard di PowerPoint</vt:lpstr>
      <vt:lpstr>New to NJIT</vt:lpstr>
      <vt:lpstr>Great Location</vt:lpstr>
      <vt:lpstr>Newark College of Engineering</vt:lpstr>
      <vt:lpstr>Presentazione standard di PowerPoint</vt:lpstr>
      <vt:lpstr>Double Degree Structure</vt:lpstr>
      <vt:lpstr>Requirements</vt:lpstr>
      <vt:lpstr>Presentazione standard di PowerPoint</vt:lpstr>
      <vt:lpstr>Transcript of records</vt:lpstr>
      <vt:lpstr>Tuition and costs</vt:lpstr>
      <vt:lpstr>Presentazione standard di PowerPoint</vt:lpstr>
      <vt:lpstr>Applications and Contacts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Offerta Double Degree Corso di Laurea Magistrale in Ingegneria Gestionle</dc:title>
  <dc:creator>giannoccaro</dc:creator>
  <cp:lastModifiedBy>Ilaria Giannoccaro</cp:lastModifiedBy>
  <cp:revision>55</cp:revision>
  <cp:lastPrinted>2020-03-03T21:11:21Z</cp:lastPrinted>
  <dcterms:created xsi:type="dcterms:W3CDTF">2019-10-08T20:21:15Z</dcterms:created>
  <dcterms:modified xsi:type="dcterms:W3CDTF">2020-09-09T10:51:42Z</dcterms:modified>
</cp:coreProperties>
</file>