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76" r:id="rId4"/>
    <p:sldId id="277" r:id="rId5"/>
    <p:sldId id="260" r:id="rId6"/>
    <p:sldId id="263" r:id="rId7"/>
    <p:sldId id="261" r:id="rId8"/>
    <p:sldId id="262" r:id="rId9"/>
    <p:sldId id="264" r:id="rId10"/>
    <p:sldId id="273" r:id="rId11"/>
    <p:sldId id="274" r:id="rId12"/>
    <p:sldId id="27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4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3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8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6696A4-74B1-406F-BF76-3347A17B350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1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1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6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5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8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4B18B-6F1E-40CC-A56F-66690FF35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1391-9BE2-4A85-932B-B443E729F7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gineering.nyu.edu/academics/online/future-students/how-to-apply/masters-advanced-certificate-application#general-requiremen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ba.it/it/internazionale/college-italia-h2cu" TargetMode="External"/><Relationship Id="rId2" Type="http://schemas.openxmlformats.org/officeDocument/2006/relationships/hyperlink" Target="http://www.h2cu.org/drupaluni/dipartimento_/college-itali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gineering.ny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08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Calibri" pitchFamily="34" charset="0"/>
              </a:rPr>
              <a:t>AGREEMENT BETWEEN 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New York University – </a:t>
            </a:r>
            <a:r>
              <a:rPr lang="en-GB" sz="3200" b="1" dirty="0" err="1">
                <a:latin typeface="Calibri" pitchFamily="34" charset="0"/>
              </a:rPr>
              <a:t>Tandon</a:t>
            </a:r>
            <a:r>
              <a:rPr lang="en-GB" sz="3200" b="1" dirty="0">
                <a:latin typeface="Calibri" pitchFamily="34" charset="0"/>
              </a:rPr>
              <a:t> School of Engineering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AND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Polytechnic University of Bari </a:t>
            </a:r>
            <a:br>
              <a:rPr lang="en-GB" sz="3200" b="1" dirty="0">
                <a:latin typeface="Calibri" pitchFamily="34" charset="0"/>
              </a:rPr>
            </a:b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“Double Degree” Graduate Curriculum  </a:t>
            </a:r>
            <a:br>
              <a:rPr lang="en-GB" sz="3200" b="1" dirty="0">
                <a:latin typeface="Calibri" pitchFamily="34" charset="0"/>
              </a:rPr>
            </a:br>
            <a:r>
              <a:rPr lang="en-US" sz="2800" dirty="0"/>
              <a:t>"Mechanical Engineering – Mechatronics and Robotics"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15365" name="Picture 5" descr="Simbolo_Politecnico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817562" cy="817563"/>
          </a:xfrm>
          <a:prstGeom prst="rect">
            <a:avLst/>
          </a:prstGeom>
          <a:noFill/>
        </p:spPr>
      </p:pic>
      <p:pic>
        <p:nvPicPr>
          <p:cNvPr id="5" name="Immagin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404663"/>
            <a:ext cx="1342385" cy="673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25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2880320" cy="1143001"/>
          </a:xfrm>
        </p:spPr>
        <p:txBody>
          <a:bodyPr>
            <a:normAutofit/>
          </a:bodyPr>
          <a:lstStyle/>
          <a:p>
            <a:pPr algn="l"/>
            <a:r>
              <a:rPr lang="it-IT" sz="3000" b="1" dirty="0">
                <a:latin typeface="Calibri" pitchFamily="34" charset="0"/>
              </a:rPr>
              <a:t>College Italia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045" y="1124744"/>
            <a:ext cx="3744416" cy="424847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sz="2400" dirty="0"/>
              <a:t>È un complesso immobiliare costituito da un insieme di piccoli appartamenti situati in un condominio di Manhattan, New York (225 </a:t>
            </a:r>
            <a:r>
              <a:rPr lang="it-IT" sz="2400" dirty="0" err="1"/>
              <a:t>Rector</a:t>
            </a:r>
            <a:r>
              <a:rPr lang="it-IT" sz="2400" dirty="0"/>
              <a:t> Place - </a:t>
            </a:r>
            <a:r>
              <a:rPr lang="it-IT" sz="2400" dirty="0" err="1"/>
              <a:t>Battery</a:t>
            </a:r>
            <a:r>
              <a:rPr lang="it-IT" sz="2400" dirty="0"/>
              <a:t> Park).</a:t>
            </a:r>
          </a:p>
          <a:p>
            <a:pPr marL="0" indent="0">
              <a:lnSpc>
                <a:spcPct val="80000"/>
              </a:lnSpc>
              <a:buNone/>
            </a:pPr>
            <a:endParaRPr lang="it-IT" sz="2400" dirty="0"/>
          </a:p>
          <a:p>
            <a:pPr marL="0" indent="0">
              <a:lnSpc>
                <a:spcPct val="80000"/>
              </a:lnSpc>
              <a:buNone/>
            </a:pPr>
            <a:r>
              <a:rPr lang="it-IT" sz="2400" dirty="0"/>
              <a:t>Il Politecnico di Bari condivide la </a:t>
            </a:r>
            <a:r>
              <a:rPr lang="it-IT" sz="2400" dirty="0" err="1"/>
              <a:t>proprietàcon</a:t>
            </a:r>
            <a:r>
              <a:rPr lang="it-IT" sz="2400" dirty="0"/>
              <a:t> altre cinque Università italiane:</a:t>
            </a:r>
          </a:p>
          <a:p>
            <a:pPr marL="449263" indent="0">
              <a:lnSpc>
                <a:spcPct val="80000"/>
              </a:lnSpc>
              <a:buNone/>
            </a:pPr>
            <a:r>
              <a:rPr lang="it-IT" sz="1800" dirty="0"/>
              <a:t>Roma "la Sapienza«</a:t>
            </a:r>
          </a:p>
          <a:p>
            <a:pPr marL="449263" indent="0">
              <a:lnSpc>
                <a:spcPct val="80000"/>
              </a:lnSpc>
              <a:buNone/>
            </a:pPr>
            <a:r>
              <a:rPr lang="it-IT" sz="1800" dirty="0"/>
              <a:t>Perugia</a:t>
            </a:r>
          </a:p>
          <a:p>
            <a:pPr marL="449263" indent="0">
              <a:lnSpc>
                <a:spcPct val="80000"/>
              </a:lnSpc>
              <a:buNone/>
            </a:pPr>
            <a:r>
              <a:rPr lang="it-IT" sz="1800" dirty="0"/>
              <a:t>Cassino</a:t>
            </a:r>
          </a:p>
          <a:p>
            <a:pPr marL="449263" indent="0">
              <a:lnSpc>
                <a:spcPct val="80000"/>
              </a:lnSpc>
              <a:buNone/>
            </a:pPr>
            <a:r>
              <a:rPr lang="it-IT" sz="1800" dirty="0"/>
              <a:t>Molise </a:t>
            </a:r>
          </a:p>
          <a:p>
            <a:pPr marL="449263" indent="0">
              <a:lnSpc>
                <a:spcPct val="80000"/>
              </a:lnSpc>
              <a:buNone/>
            </a:pPr>
            <a:r>
              <a:rPr lang="it-IT" sz="1800" dirty="0"/>
              <a:t>Brescia</a:t>
            </a:r>
            <a:endParaRPr lang="it-IT" sz="1800" b="1" u="sng" dirty="0">
              <a:latin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713" y="263702"/>
            <a:ext cx="5092287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5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988840"/>
            <a:ext cx="36724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dirty="0"/>
              <a:t>- 3 fermate di Metropolitana da </a:t>
            </a:r>
            <a:r>
              <a:rPr lang="it-IT" dirty="0" err="1"/>
              <a:t>Metrotech</a:t>
            </a:r>
            <a:r>
              <a:rPr lang="it-IT" dirty="0"/>
              <a:t> Center (Brooklyn)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16632"/>
            <a:ext cx="4804814" cy="63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1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26" y="0"/>
            <a:ext cx="8175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604001" cy="64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070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999537" cy="67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216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985671" cy="598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001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95" y="144462"/>
            <a:ext cx="8387977" cy="629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42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604001" cy="64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098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51873" cy="617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030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43961" cy="618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604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5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4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632848" cy="57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702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7" y="0"/>
            <a:ext cx="8198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265"/>
            <a:ext cx="9144000" cy="46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r>
              <a:rPr lang="it-IT" sz="3200">
                <a:latin typeface="Calibri" pitchFamily="34" charset="0"/>
              </a:rPr>
              <a:t>Steps and Schedule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229600" cy="48245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alibri"/>
                <a:cs typeface="Calibri"/>
              </a:rPr>
              <a:t>AA 2020 -21</a:t>
            </a: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b="1" u="sng" dirty="0">
                <a:latin typeface="Calibri"/>
                <a:cs typeface="Calibri"/>
              </a:rPr>
              <a:t>Prima </a:t>
            </a:r>
            <a:r>
              <a:rPr lang="en-US" sz="2000" b="1" u="sng" dirty="0" err="1">
                <a:latin typeface="Calibri"/>
                <a:cs typeface="Calibri"/>
              </a:rPr>
              <a:t>possibile</a:t>
            </a:r>
            <a:r>
              <a:rPr lang="en-US" sz="2000" b="1" u="sng" dirty="0">
                <a:latin typeface="Calibri"/>
                <a:cs typeface="Calibri"/>
              </a:rPr>
              <a:t>: </a:t>
            </a:r>
            <a:r>
              <a:rPr lang="en-US" sz="2000" dirty="0" err="1">
                <a:latin typeface="Calibri"/>
                <a:cs typeface="Calibri"/>
              </a:rPr>
              <a:t>Prepararsi</a:t>
            </a:r>
            <a:r>
              <a:rPr lang="en-US" sz="2000" dirty="0">
                <a:latin typeface="Calibri"/>
                <a:cs typeface="Calibri"/>
              </a:rPr>
              <a:t> al TOEFL e GRE (Graduate Record Examination)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Il </a:t>
            </a:r>
            <a:r>
              <a:rPr lang="en-US" sz="2000" dirty="0" err="1">
                <a:latin typeface="Calibri"/>
                <a:cs typeface="Calibri"/>
              </a:rPr>
              <a:t>livello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minimo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varia</a:t>
            </a:r>
            <a:r>
              <a:rPr lang="en-US" sz="2000" dirty="0">
                <a:latin typeface="Calibri"/>
                <a:cs typeface="Calibri"/>
              </a:rPr>
              <a:t> da anno ad anno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it-IT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it-IT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it-IT" sz="2000" b="1" u="sng" dirty="0">
                <a:latin typeface="Calibri"/>
                <a:cs typeface="Calibri"/>
              </a:rPr>
              <a:t>Febbraio - Aprile 2021</a:t>
            </a:r>
          </a:p>
          <a:p>
            <a:pPr marL="985838">
              <a:lnSpc>
                <a:spcPct val="80000"/>
              </a:lnSpc>
              <a:buNone/>
            </a:pPr>
            <a:r>
              <a:rPr lang="it-IT" sz="2000" dirty="0" err="1">
                <a:latin typeface="Calibri"/>
                <a:cs typeface="Calibri"/>
              </a:rPr>
              <a:t>Submmission</a:t>
            </a:r>
            <a:endParaRPr lang="it-IT" sz="2000" dirty="0">
              <a:latin typeface="Calibri"/>
              <a:cs typeface="Calibri"/>
            </a:endParaRPr>
          </a:p>
          <a:p>
            <a:pPr marL="985838">
              <a:lnSpc>
                <a:spcPct val="80000"/>
              </a:lnSpc>
              <a:buNone/>
            </a:pPr>
            <a:r>
              <a:rPr lang="it-IT" sz="2000" dirty="0">
                <a:latin typeface="Calibri"/>
                <a:cs typeface="Calibri"/>
                <a:hlinkClick r:id="rId2"/>
              </a:rPr>
              <a:t>http://engineering.nyu.edu/academics/online/future-students/how-to-apply/masters-advanced-certificate-application#general-requirements</a:t>
            </a:r>
            <a:r>
              <a:rPr lang="it-IT" sz="2000" dirty="0">
                <a:latin typeface="Calibri"/>
                <a:cs typeface="Calibri"/>
              </a:rPr>
              <a:t>)</a:t>
            </a:r>
          </a:p>
          <a:p>
            <a:pPr marL="985838">
              <a:lnSpc>
                <a:spcPct val="80000"/>
              </a:lnSpc>
              <a:buFontTx/>
              <a:buChar char="-"/>
            </a:pPr>
            <a:r>
              <a:rPr lang="en-US" sz="2000" dirty="0">
                <a:latin typeface="Calibri"/>
                <a:cs typeface="Calibri"/>
              </a:rPr>
              <a:t>2 </a:t>
            </a:r>
            <a:r>
              <a:rPr lang="en-US" sz="2000" dirty="0" err="1">
                <a:latin typeface="Calibri"/>
                <a:cs typeface="Calibri"/>
              </a:rPr>
              <a:t>lettere</a:t>
            </a:r>
            <a:r>
              <a:rPr lang="en-US" sz="2000" dirty="0">
                <a:latin typeface="Calibri"/>
                <a:cs typeface="Calibri"/>
              </a:rPr>
              <a:t> di </a:t>
            </a:r>
            <a:r>
              <a:rPr lang="en-US" sz="2000" dirty="0" err="1">
                <a:latin typeface="Calibri"/>
                <a:cs typeface="Calibri"/>
              </a:rPr>
              <a:t>presentazione</a:t>
            </a:r>
            <a:r>
              <a:rPr lang="en-US" sz="2000" dirty="0">
                <a:latin typeface="Calibri"/>
                <a:cs typeface="Calibri"/>
              </a:rPr>
              <a:t> di 2 Prof. Poliba o 1 Prof. Poliba e un </a:t>
            </a:r>
            <a:r>
              <a:rPr lang="en-US" sz="2000" dirty="0" err="1">
                <a:latin typeface="Calibri"/>
                <a:cs typeface="Calibri"/>
              </a:rPr>
              <a:t>datore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lavoro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esterno</a:t>
            </a:r>
            <a:endParaRPr lang="en-US" sz="2000" dirty="0">
              <a:latin typeface="Calibri"/>
              <a:cs typeface="Calibri"/>
            </a:endParaRPr>
          </a:p>
          <a:p>
            <a:pPr marL="985838">
              <a:lnSpc>
                <a:spcPct val="80000"/>
              </a:lnSpc>
              <a:buFontTx/>
              <a:buChar char="-"/>
            </a:pPr>
            <a:r>
              <a:rPr lang="en-US" sz="2000" dirty="0">
                <a:latin typeface="Calibri"/>
                <a:cs typeface="Calibri"/>
              </a:rPr>
              <a:t>Personal statement</a:t>
            </a:r>
          </a:p>
          <a:p>
            <a:pPr marL="985838">
              <a:lnSpc>
                <a:spcPct val="80000"/>
              </a:lnSpc>
              <a:buFontTx/>
              <a:buChar char="-"/>
            </a:pPr>
            <a:r>
              <a:rPr lang="en-US" sz="2000" dirty="0">
                <a:latin typeface="Calibri"/>
                <a:cs typeface="Calibri"/>
              </a:rPr>
              <a:t>Financial statement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7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r>
              <a:rPr lang="it-IT" sz="3200">
                <a:latin typeface="Calibri" pitchFamily="34" charset="0"/>
              </a:rPr>
              <a:t>Steps and Schedule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229600" cy="63813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sz="20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err="1">
                <a:latin typeface="Calibri" pitchFamily="34" charset="0"/>
              </a:rPr>
              <a:t>Aprile</a:t>
            </a:r>
            <a:r>
              <a:rPr lang="en-US" sz="2000" b="1" dirty="0">
                <a:latin typeface="Calibri" pitchFamily="34" charset="0"/>
              </a:rPr>
              <a:t>-Maggio 2020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>
                <a:latin typeface="Calibri" pitchFamily="34" charset="0"/>
              </a:rPr>
              <a:t>Risposta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accettazione</a:t>
            </a:r>
            <a:r>
              <a:rPr lang="en-US" sz="2000" dirty="0">
                <a:latin typeface="Calibri" pitchFamily="34" charset="0"/>
              </a:rPr>
              <a:t> NYU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Calibri" pitchFamily="34" charset="0"/>
              </a:rPr>
              <a:t>Maggio-</a:t>
            </a:r>
            <a:r>
              <a:rPr lang="en-US" sz="2000" b="1" dirty="0" err="1">
                <a:latin typeface="Calibri" pitchFamily="34" charset="0"/>
              </a:rPr>
              <a:t>Giugno</a:t>
            </a:r>
            <a:r>
              <a:rPr lang="en-US" sz="2000" b="1" dirty="0">
                <a:latin typeface="Calibri" pitchFamily="34" charset="0"/>
              </a:rPr>
              <a:t> 2020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>
                <a:latin typeface="Calibri" pitchFamily="34" charset="0"/>
              </a:rPr>
              <a:t>Domanda</a:t>
            </a:r>
            <a:r>
              <a:rPr lang="en-US" sz="2000" dirty="0">
                <a:latin typeface="Calibri" pitchFamily="34" charset="0"/>
              </a:rPr>
              <a:t> a H2CU per College Italia e </a:t>
            </a:r>
            <a:r>
              <a:rPr lang="en-US" sz="2000" dirty="0" err="1">
                <a:latin typeface="Calibri" pitchFamily="34" charset="0"/>
              </a:rPr>
              <a:t>accettazione</a:t>
            </a:r>
            <a:r>
              <a:rPr lang="en-US" sz="2000" dirty="0">
                <a:latin typeface="Calibri" pitchFamily="34" charset="0"/>
              </a:rPr>
              <a:t> di H2CU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hlinkClick r:id="rId2"/>
              </a:rPr>
              <a:t>http://www.h2cu.org/drupaluni/dipartimento_/college-italia</a:t>
            </a:r>
            <a:r>
              <a:rPr lang="en-US" sz="2000" dirty="0">
                <a:latin typeface="Calibri" pitchFamily="34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hlinkClick r:id="rId3"/>
              </a:rPr>
              <a:t>http://www.poliba.it/it/internazionale/college-italia-h2cu</a:t>
            </a:r>
            <a:r>
              <a:rPr lang="en-US" sz="2000" dirty="0">
                <a:latin typeface="Calibri" pitchFamily="34" charset="0"/>
              </a:rPr>
              <a:t>)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n-US" sz="2000" b="1" dirty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n-US" sz="2000" b="1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Calibri" pitchFamily="34" charset="0"/>
              </a:rPr>
              <a:t>Fine Agosto 2020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>
                <a:latin typeface="Calibri" pitchFamily="34" charset="0"/>
              </a:rPr>
              <a:t>Trasferimento</a:t>
            </a:r>
            <a:r>
              <a:rPr lang="en-US" sz="2000" dirty="0">
                <a:latin typeface="Calibri" pitchFamily="34" charset="0"/>
              </a:rPr>
              <a:t> a New York. </a:t>
            </a:r>
            <a:r>
              <a:rPr lang="en-US" sz="2000" dirty="0" err="1">
                <a:latin typeface="Calibri" pitchFamily="34" charset="0"/>
              </a:rPr>
              <a:t>Inizio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corsi</a:t>
            </a:r>
            <a:r>
              <a:rPr lang="en-US" sz="2000" dirty="0">
                <a:latin typeface="Calibri" pitchFamily="34" charset="0"/>
              </a:rPr>
              <a:t> prima </a:t>
            </a:r>
            <a:r>
              <a:rPr lang="en-US" sz="2000" dirty="0" err="1">
                <a:latin typeface="Calibri" pitchFamily="34" charset="0"/>
              </a:rPr>
              <a:t>settimana</a:t>
            </a:r>
            <a:r>
              <a:rPr lang="en-US" sz="2000" dirty="0">
                <a:latin typeface="Calibri" pitchFamily="34" charset="0"/>
              </a:rPr>
              <a:t> di </a:t>
            </a:r>
            <a:r>
              <a:rPr lang="en-US" sz="2000" dirty="0" err="1">
                <a:latin typeface="Calibri" pitchFamily="34" charset="0"/>
              </a:rPr>
              <a:t>settembre</a:t>
            </a:r>
            <a:endParaRPr lang="en-US" sz="20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8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r>
              <a:rPr lang="it-IT" sz="3200">
                <a:latin typeface="Calibri" pitchFamily="34" charset="0"/>
              </a:rPr>
              <a:t>Steps and Schedule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8038"/>
            <a:ext cx="8229600" cy="557371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it-IT" sz="20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it-IT" sz="2000" b="1" u="sng" dirty="0">
                <a:latin typeface="Calibri" pitchFamily="34" charset="0"/>
              </a:rPr>
              <a:t>Settembre – Dicembre 2020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000" dirty="0">
                <a:latin typeface="Calibri" pitchFamily="34" charset="0"/>
              </a:rPr>
              <a:t>Seguire a NYU e sostenere gli esami del ‘Fall </a:t>
            </a:r>
            <a:r>
              <a:rPr lang="it-IT" sz="2000" dirty="0" err="1">
                <a:latin typeface="Calibri" pitchFamily="34" charset="0"/>
              </a:rPr>
              <a:t>semester</a:t>
            </a:r>
            <a:r>
              <a:rPr lang="it-IT" sz="2000" dirty="0">
                <a:latin typeface="Calibri" pitchFamily="34" charset="0"/>
              </a:rPr>
              <a:t>’</a:t>
            </a:r>
          </a:p>
          <a:p>
            <a:pPr marL="0" indent="0">
              <a:lnSpc>
                <a:spcPct val="80000"/>
              </a:lnSpc>
              <a:buNone/>
            </a:pPr>
            <a:endParaRPr lang="it-IT" sz="20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it-IT" sz="20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it-IT" sz="2000" b="1" u="sng" dirty="0">
                <a:latin typeface="Calibri" pitchFamily="34" charset="0"/>
              </a:rPr>
              <a:t>Gennaio – Maggio 2021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000" dirty="0">
                <a:latin typeface="Calibri" pitchFamily="34" charset="0"/>
              </a:rPr>
              <a:t>Seguire a NYU, sostenere gli esami dello ‘Spring </a:t>
            </a:r>
            <a:r>
              <a:rPr lang="it-IT" sz="2000" dirty="0" err="1">
                <a:latin typeface="Calibri" pitchFamily="34" charset="0"/>
              </a:rPr>
              <a:t>semester</a:t>
            </a:r>
            <a:r>
              <a:rPr lang="it-IT" sz="2000" dirty="0">
                <a:latin typeface="Calibri" pitchFamily="34" charset="0"/>
              </a:rPr>
              <a:t>’ </a:t>
            </a:r>
          </a:p>
          <a:p>
            <a:pPr marL="0" indent="0">
              <a:lnSpc>
                <a:spcPct val="80000"/>
              </a:lnSpc>
              <a:buNone/>
            </a:pPr>
            <a:endParaRPr lang="it-IT" sz="20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it-IT" sz="20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it-IT" sz="2000" b="1" u="sng" dirty="0">
                <a:latin typeface="Calibri" pitchFamily="34" charset="0"/>
              </a:rPr>
              <a:t>Maggio 2021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000" dirty="0" err="1">
                <a:latin typeface="Calibri" pitchFamily="34" charset="0"/>
              </a:rPr>
              <a:t>Graduation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err="1">
                <a:latin typeface="Calibri" pitchFamily="34" charset="0"/>
              </a:rPr>
              <a:t>at</a:t>
            </a:r>
            <a:r>
              <a:rPr lang="it-IT" sz="2000" dirty="0">
                <a:latin typeface="Calibri" pitchFamily="34" charset="0"/>
              </a:rPr>
              <a:t> NYU</a:t>
            </a:r>
          </a:p>
          <a:p>
            <a:pPr marL="0" indent="0">
              <a:lnSpc>
                <a:spcPct val="80000"/>
              </a:lnSpc>
              <a:buNone/>
            </a:pPr>
            <a:endParaRPr lang="it-IT" sz="20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it-IT" sz="2000" b="1" u="sng" dirty="0">
                <a:latin typeface="Calibri" pitchFamily="34" charset="0"/>
              </a:rPr>
              <a:t>Settembre -&gt; Novembre 2021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000" dirty="0">
                <a:latin typeface="Calibri" pitchFamily="34" charset="0"/>
              </a:rPr>
              <a:t>Seduta di laurea a Bari</a:t>
            </a:r>
          </a:p>
          <a:p>
            <a:pPr marL="0" indent="0">
              <a:lnSpc>
                <a:spcPct val="80000"/>
              </a:lnSpc>
              <a:buNone/>
            </a:pPr>
            <a:endParaRPr lang="it-IT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6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r>
              <a:rPr lang="it-IT" sz="3200" dirty="0">
                <a:latin typeface="Calibri" pitchFamily="34" charset="0"/>
              </a:rPr>
              <a:t>Costi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8038"/>
            <a:ext cx="8229600" cy="557371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it-IT" sz="16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000" b="1" u="sng" dirty="0" err="1">
                <a:latin typeface="Calibri" pitchFamily="34" charset="0"/>
              </a:rPr>
              <a:t>Tuition</a:t>
            </a:r>
            <a:r>
              <a:rPr lang="it-IT" sz="2000" b="1" u="sng" dirty="0">
                <a:latin typeface="Calibri" pitchFamily="34" charset="0"/>
              </a:rPr>
              <a:t> </a:t>
            </a:r>
            <a:r>
              <a:rPr lang="it-IT" sz="2000" b="1" u="sng" dirty="0" err="1">
                <a:latin typeface="Calibri" pitchFamily="34" charset="0"/>
              </a:rPr>
              <a:t>fee</a:t>
            </a:r>
            <a:r>
              <a:rPr lang="it-IT" sz="2000" b="1" u="sng" dirty="0">
                <a:latin typeface="Calibri" pitchFamily="34" charset="0"/>
              </a:rPr>
              <a:t>: circa 1500 $/credit X 18 </a:t>
            </a:r>
            <a:r>
              <a:rPr lang="it-IT" sz="2000" b="1" u="sng" dirty="0" err="1">
                <a:latin typeface="Calibri" pitchFamily="34" charset="0"/>
              </a:rPr>
              <a:t>Credits</a:t>
            </a:r>
            <a:r>
              <a:rPr lang="it-IT" sz="2000" b="1" u="sng" dirty="0">
                <a:latin typeface="Calibri" pitchFamily="34" charset="0"/>
              </a:rPr>
              <a:t> </a:t>
            </a:r>
            <a:r>
              <a:rPr lang="it-IT" sz="2000" b="1" dirty="0">
                <a:latin typeface="Calibri" pitchFamily="34" charset="0"/>
              </a:rPr>
              <a:t>-&gt; 27.000 $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16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000" b="1" u="sng" dirty="0">
                <a:latin typeface="Calibri" pitchFamily="34" charset="0"/>
              </a:rPr>
              <a:t>Vitto, Metropolitana, </a:t>
            </a:r>
            <a:r>
              <a:rPr lang="mr-IN" sz="2000" b="1" u="sng" dirty="0">
                <a:latin typeface="Calibri" pitchFamily="34" charset="0"/>
              </a:rPr>
              <a:t>…</a:t>
            </a:r>
            <a:r>
              <a:rPr lang="it-IT" sz="2000" b="1" u="sng" dirty="0">
                <a:latin typeface="Calibri" pitchFamily="34" charset="0"/>
              </a:rPr>
              <a:t>: 500 $/mese X 8-10 mesi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16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000" b="1" u="sng" dirty="0">
                <a:latin typeface="Calibri" pitchFamily="34" charset="0"/>
              </a:rPr>
              <a:t>Alloggio: Gratis (College Italia, ca. </a:t>
            </a:r>
            <a:r>
              <a:rPr lang="it-IT" sz="2000" b="1" u="sng" dirty="0" err="1">
                <a:latin typeface="Calibri" pitchFamily="34" charset="0"/>
              </a:rPr>
              <a:t>max</a:t>
            </a:r>
            <a:r>
              <a:rPr lang="it-IT" sz="2000" b="1" u="sng" dirty="0">
                <a:latin typeface="Calibri" pitchFamily="34" charset="0"/>
              </a:rPr>
              <a:t> 10 posti)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000" b="1" u="sng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000" b="1" u="sng" dirty="0">
                <a:latin typeface="Calibri" pitchFamily="34" charset="0"/>
              </a:rPr>
              <a:t>Viaggio Bari </a:t>
            </a:r>
            <a:r>
              <a:rPr lang="mr-IN" sz="2000" b="1" u="sng" dirty="0">
                <a:latin typeface="Calibri" pitchFamily="34" charset="0"/>
              </a:rPr>
              <a:t>–</a:t>
            </a:r>
            <a:r>
              <a:rPr lang="it-IT" sz="2000" b="1" u="sng" dirty="0">
                <a:latin typeface="Calibri" pitchFamily="34" charset="0"/>
              </a:rPr>
              <a:t> NYC: 500 </a:t>
            </a:r>
            <a:r>
              <a:rPr lang="mr-IN" sz="2000" b="1" u="sng" dirty="0">
                <a:latin typeface="Calibri" pitchFamily="34" charset="0"/>
              </a:rPr>
              <a:t>–</a:t>
            </a:r>
            <a:r>
              <a:rPr lang="it-IT" sz="2000" b="1" u="sng" dirty="0">
                <a:latin typeface="Calibri" pitchFamily="34" charset="0"/>
              </a:rPr>
              <a:t> 600 $</a:t>
            </a:r>
          </a:p>
          <a:p>
            <a:pPr marL="0" indent="0">
              <a:lnSpc>
                <a:spcPct val="80000"/>
              </a:lnSpc>
              <a:buNone/>
            </a:pPr>
            <a:endParaRPr lang="it-IT" sz="2000" b="1" u="sng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it-IT" sz="2000" b="1" u="sng" dirty="0">
              <a:latin typeface="Calibri" pitchFamily="34" charset="0"/>
            </a:endParaRPr>
          </a:p>
          <a:p>
            <a:pPr marL="719138" indent="0">
              <a:lnSpc>
                <a:spcPct val="80000"/>
              </a:lnSpc>
              <a:buNone/>
            </a:pPr>
            <a:r>
              <a:rPr lang="it-IT" sz="2000" b="1" u="sng" dirty="0">
                <a:latin typeface="Calibri" pitchFamily="34" charset="0"/>
              </a:rPr>
              <a:t>Supporti finanziari</a:t>
            </a:r>
          </a:p>
          <a:p>
            <a:pPr marL="0" indent="0">
              <a:lnSpc>
                <a:spcPct val="80000"/>
              </a:lnSpc>
              <a:buNone/>
            </a:pPr>
            <a:endParaRPr lang="it-IT" sz="2000" b="1" u="sng" dirty="0">
              <a:latin typeface="Calibri" pitchFamily="34" charset="0"/>
            </a:endParaRPr>
          </a:p>
          <a:p>
            <a:pPr marL="719138" indent="0">
              <a:lnSpc>
                <a:spcPct val="80000"/>
              </a:lnSpc>
              <a:buNone/>
            </a:pPr>
            <a:r>
              <a:rPr lang="it-IT" sz="2000" b="1" u="sng" dirty="0">
                <a:latin typeface="Calibri" pitchFamily="34" charset="0"/>
              </a:rPr>
              <a:t>- Borse di studio di enti, banche, associazioni </a:t>
            </a:r>
            <a:r>
              <a:rPr lang="mr-IN" sz="2000" b="1" u="sng" dirty="0">
                <a:latin typeface="Calibri" pitchFamily="34" charset="0"/>
              </a:rPr>
              <a:t>…</a:t>
            </a:r>
            <a:endParaRPr lang="it-IT" sz="2000" b="1" u="sng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it-IT" sz="2000" b="1" u="sng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it-IT" sz="2000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5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1"/>
          </a:xfrm>
        </p:spPr>
        <p:txBody>
          <a:bodyPr>
            <a:normAutofit/>
          </a:bodyPr>
          <a:lstStyle/>
          <a:p>
            <a:r>
              <a:rPr lang="it-IT" sz="2500" b="1" dirty="0">
                <a:latin typeface="Calibri" pitchFamily="34" charset="0"/>
              </a:rPr>
              <a:t>Opportunità e Vantaggi del Double </a:t>
            </a:r>
            <a:r>
              <a:rPr lang="it-IT" sz="2500" b="1" dirty="0" err="1">
                <a:latin typeface="Calibri" pitchFamily="34" charset="0"/>
              </a:rPr>
              <a:t>Degree</a:t>
            </a:r>
            <a:br>
              <a:rPr lang="it-IT" sz="2500" b="1" dirty="0">
                <a:latin typeface="Calibri" pitchFamily="34" charset="0"/>
              </a:rPr>
            </a:br>
            <a:r>
              <a:rPr lang="it-IT" sz="2500" b="1" dirty="0">
                <a:latin typeface="Calibri" pitchFamily="34" charset="0"/>
              </a:rPr>
              <a:t>Politecnico di Bari </a:t>
            </a:r>
            <a:r>
              <a:rPr lang="mr-IN" sz="2500" b="1" dirty="0">
                <a:latin typeface="Calibri" pitchFamily="34" charset="0"/>
              </a:rPr>
              <a:t>–</a:t>
            </a:r>
            <a:r>
              <a:rPr lang="it-IT" sz="2500" b="1" dirty="0">
                <a:latin typeface="Calibri" pitchFamily="34" charset="0"/>
              </a:rPr>
              <a:t> NYU </a:t>
            </a:r>
            <a:r>
              <a:rPr lang="it-IT" sz="2500" b="1" dirty="0" err="1">
                <a:latin typeface="Calibri" pitchFamily="34" charset="0"/>
              </a:rPr>
              <a:t>Tandon</a:t>
            </a:r>
            <a:r>
              <a:rPr lang="it-IT" sz="2500" b="1" dirty="0">
                <a:latin typeface="Calibri" pitchFamily="34" charset="0"/>
              </a:rPr>
              <a:t> School of </a:t>
            </a:r>
            <a:r>
              <a:rPr lang="it-IT" sz="2500" b="1" dirty="0" err="1">
                <a:latin typeface="Calibri" pitchFamily="34" charset="0"/>
              </a:rPr>
              <a:t>Engineering</a:t>
            </a:r>
            <a:endParaRPr lang="it-IT" sz="2500" b="1" dirty="0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229600" cy="28369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it-IT" sz="2500" b="1" u="sng" dirty="0">
                <a:latin typeface="Calibri" pitchFamily="34" charset="0"/>
              </a:rPr>
              <a:t>Esperienza internazionale di Studio in una grande università americana (</a:t>
            </a:r>
            <a:r>
              <a:rPr lang="it-IT" sz="2500" b="1" u="sng" dirty="0">
                <a:latin typeface="Calibri" pitchFamily="34" charset="0"/>
                <a:hlinkClick r:id="rId2"/>
              </a:rPr>
              <a:t>http://engineering.nyu.edu</a:t>
            </a:r>
            <a:r>
              <a:rPr lang="it-IT" sz="2500" b="1" u="sng" dirty="0">
                <a:latin typeface="Calibri" pitchFamily="34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it-IT" sz="2500" b="1" u="sng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it-IT" sz="25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500" b="1" u="sng" dirty="0">
                <a:latin typeface="Calibri" pitchFamily="34" charset="0"/>
              </a:rPr>
              <a:t>Opportunità di lavoro sia in Europa sia negli USA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500" b="1" u="sng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it-IT" sz="2500" b="1" u="sng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500" b="1" u="sng" dirty="0">
                <a:latin typeface="Calibri" pitchFamily="34" charset="0"/>
              </a:rPr>
              <a:t>Esperienza di vita</a:t>
            </a:r>
          </a:p>
          <a:p>
            <a:pPr marL="0" indent="0">
              <a:lnSpc>
                <a:spcPct val="80000"/>
              </a:lnSpc>
              <a:buNone/>
            </a:pPr>
            <a:endParaRPr lang="it-IT" sz="25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68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FDB680F6277FA47A4D75E9E463DF20C" ma:contentTypeVersion="2" ma:contentTypeDescription="Creare un nuovo documento." ma:contentTypeScope="" ma:versionID="fc2778b47613830a445401b8844a4610">
  <xsd:schema xmlns:xsd="http://www.w3.org/2001/XMLSchema" xmlns:xs="http://www.w3.org/2001/XMLSchema" xmlns:p="http://schemas.microsoft.com/office/2006/metadata/properties" xmlns:ns2="f305701e-f742-4fbb-9e90-2d08e2d51f6d" targetNamespace="http://schemas.microsoft.com/office/2006/metadata/properties" ma:root="true" ma:fieldsID="3747733f035e3f76c972c42cf810b72c" ns2:_="">
    <xsd:import namespace="f305701e-f742-4fbb-9e90-2d08e2d51f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701e-f742-4fbb-9e90-2d08e2d51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19683D-4EAD-431A-8C87-CF345918E077}"/>
</file>

<file path=customXml/itemProps2.xml><?xml version="1.0" encoding="utf-8"?>
<ds:datastoreItem xmlns:ds="http://schemas.openxmlformats.org/officeDocument/2006/customXml" ds:itemID="{B30CFC21-0615-494C-8918-92825704B59F}"/>
</file>

<file path=customXml/itemProps3.xml><?xml version="1.0" encoding="utf-8"?>
<ds:datastoreItem xmlns:ds="http://schemas.openxmlformats.org/officeDocument/2006/customXml" ds:itemID="{626FB7FB-F5F9-4A52-AF60-A62971A4AEB2}"/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394</Words>
  <Application>Microsoft Office PowerPoint</Application>
  <PresentationFormat>Presentazione su schermo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di Office</vt:lpstr>
      <vt:lpstr>AGREEMENT BETWEEN  New York University – Tandon School of Engineering AND Polytechnic University of Bari   “Double Degree” Graduate Curriculum   "Mechanical Engineering – Mechatronics and Robotics"</vt:lpstr>
      <vt:lpstr>Presentazione standard di PowerPoint</vt:lpstr>
      <vt:lpstr>Presentazione standard di PowerPoint</vt:lpstr>
      <vt:lpstr>Presentazione standard di PowerPoint</vt:lpstr>
      <vt:lpstr>Steps and Schedule</vt:lpstr>
      <vt:lpstr>Steps and Schedule</vt:lpstr>
      <vt:lpstr>Steps and Schedule</vt:lpstr>
      <vt:lpstr>Costi</vt:lpstr>
      <vt:lpstr>Opportunità e Vantaggi del Double Degree Politecnico di Bari – NYU Tandon School of Engineering</vt:lpstr>
      <vt:lpstr>College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Prof. Mummolo</dc:creator>
  <cp:lastModifiedBy>Mario Massimo Foglia Foglia</cp:lastModifiedBy>
  <cp:revision>30</cp:revision>
  <dcterms:created xsi:type="dcterms:W3CDTF">2017-05-29T09:08:13Z</dcterms:created>
  <dcterms:modified xsi:type="dcterms:W3CDTF">2020-03-22T19:21:12Z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0x0101002FDB680F6277FA47A4D75E9E463DF20C</vt:lpwstr>
  </property>
</Properties>
</file>